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4" r:id="rId18"/>
    <p:sldId id="275" r:id="rId19"/>
    <p:sldId id="277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54"/>
  </p:normalViewPr>
  <p:slideViewPr>
    <p:cSldViewPr snapToGrid="0" snapToObjects="1">
      <p:cViewPr>
        <p:scale>
          <a:sx n="66" d="100"/>
          <a:sy n="66" d="100"/>
        </p:scale>
        <p:origin x="1668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0044887\Google%20Drive\17-18%20Fall\Topics%20in%20Quant%20Fin\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0044887\Google%20Drive\17-18%20Fall\Topics%20in%20Quant%20Fin\Cha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0044887\Google%20Drive\17-18%20Fall\Topics%20in%20Quant%20Fin\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0044887\Google%20Drive\17-18%20Fall\Topics%20in%20Quant%20Fin\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'Sheet1 (2)'!$R$2:$R$61</c:f>
              <c:numCache>
                <c:formatCode>General</c:formatCode>
                <c:ptCount val="60"/>
                <c:pt idx="0">
                  <c:v>30</c:v>
                </c:pt>
                <c:pt idx="1">
                  <c:v>29.572347263107034</c:v>
                </c:pt>
                <c:pt idx="2">
                  <c:v>29.635248536832002</c:v>
                </c:pt>
                <c:pt idx="3">
                  <c:v>29.371298421733922</c:v>
                </c:pt>
                <c:pt idx="4">
                  <c:v>29.504094086974725</c:v>
                </c:pt>
                <c:pt idx="5">
                  <c:v>29.887758418909428</c:v>
                </c:pt>
                <c:pt idx="6">
                  <c:v>28.991077759506087</c:v>
                </c:pt>
                <c:pt idx="7">
                  <c:v>29.008229417134316</c:v>
                </c:pt>
                <c:pt idx="8">
                  <c:v>28.789768758175363</c:v>
                </c:pt>
                <c:pt idx="9">
                  <c:v>29.957260194131138</c:v>
                </c:pt>
                <c:pt idx="10">
                  <c:v>30.190876694212463</c:v>
                </c:pt>
                <c:pt idx="11">
                  <c:v>29.712668743825574</c:v>
                </c:pt>
                <c:pt idx="12">
                  <c:v>29.962882541205541</c:v>
                </c:pt>
                <c:pt idx="13">
                  <c:v>30.472840668310049</c:v>
                </c:pt>
                <c:pt idx="14">
                  <c:v>30.885493412482113</c:v>
                </c:pt>
                <c:pt idx="15">
                  <c:v>29.402619108621483</c:v>
                </c:pt>
                <c:pt idx="16">
                  <c:v>29.792895181558578</c:v>
                </c:pt>
                <c:pt idx="17">
                  <c:v>29.754942343577248</c:v>
                </c:pt>
                <c:pt idx="18">
                  <c:v>29.947244750965272</c:v>
                </c:pt>
                <c:pt idx="19">
                  <c:v>30.321181441069587</c:v>
                </c:pt>
                <c:pt idx="20">
                  <c:v>30.52529406552112</c:v>
                </c:pt>
                <c:pt idx="21">
                  <c:v>30.70859792162814</c:v>
                </c:pt>
                <c:pt idx="22">
                  <c:v>30.630280375569107</c:v>
                </c:pt>
                <c:pt idx="23">
                  <c:v>30.509287574450518</c:v>
                </c:pt>
                <c:pt idx="24">
                  <c:v>30.920296046140741</c:v>
                </c:pt>
                <c:pt idx="25">
                  <c:v>30.597484123023776</c:v>
                </c:pt>
                <c:pt idx="26">
                  <c:v>31.044484985053661</c:v>
                </c:pt>
                <c:pt idx="27">
                  <c:v>30.597887229234065</c:v>
                </c:pt>
                <c:pt idx="28">
                  <c:v>31.403970309266189</c:v>
                </c:pt>
                <c:pt idx="29">
                  <c:v>30.828643630687168</c:v>
                </c:pt>
              </c:numCache>
            </c:numRef>
          </c:val>
          <c:smooth val="0"/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'Sheet1 (2)'!$S$2:$S$61</c:f>
              <c:numCache>
                <c:formatCode>General</c:formatCode>
                <c:ptCount val="60"/>
                <c:pt idx="0">
                  <c:v>50</c:v>
                </c:pt>
                <c:pt idx="1">
                  <c:v>49.835744634635482</c:v>
                </c:pt>
                <c:pt idx="2">
                  <c:v>49.073602949904405</c:v>
                </c:pt>
                <c:pt idx="3">
                  <c:v>49.227081155221775</c:v>
                </c:pt>
                <c:pt idx="4">
                  <c:v>49.268485448621348</c:v>
                </c:pt>
                <c:pt idx="5">
                  <c:v>50.092610237191025</c:v>
                </c:pt>
                <c:pt idx="6">
                  <c:v>51.907358215107102</c:v>
                </c:pt>
                <c:pt idx="7">
                  <c:v>53.036089389082342</c:v>
                </c:pt>
                <c:pt idx="8">
                  <c:v>51.831416249747015</c:v>
                </c:pt>
                <c:pt idx="9">
                  <c:v>51.620660765486853</c:v>
                </c:pt>
                <c:pt idx="10">
                  <c:v>53.070639974455766</c:v>
                </c:pt>
                <c:pt idx="11">
                  <c:v>55.097382393211035</c:v>
                </c:pt>
                <c:pt idx="12">
                  <c:v>55.170475208383536</c:v>
                </c:pt>
                <c:pt idx="13">
                  <c:v>54.715088484873974</c:v>
                </c:pt>
                <c:pt idx="14">
                  <c:v>55.167447667810769</c:v>
                </c:pt>
                <c:pt idx="15">
                  <c:v>56.409521058544726</c:v>
                </c:pt>
                <c:pt idx="16">
                  <c:v>56.242031428229993</c:v>
                </c:pt>
                <c:pt idx="17">
                  <c:v>56.216884700213981</c:v>
                </c:pt>
                <c:pt idx="18">
                  <c:v>56.148417068128012</c:v>
                </c:pt>
                <c:pt idx="19">
                  <c:v>55.907064466279408</c:v>
                </c:pt>
                <c:pt idx="20">
                  <c:v>58.012652551861478</c:v>
                </c:pt>
                <c:pt idx="21">
                  <c:v>58.585739585575801</c:v>
                </c:pt>
                <c:pt idx="22">
                  <c:v>58.943684952052358</c:v>
                </c:pt>
                <c:pt idx="23">
                  <c:v>58.914372951711293</c:v>
                </c:pt>
                <c:pt idx="24">
                  <c:v>58.062228058707838</c:v>
                </c:pt>
                <c:pt idx="25">
                  <c:v>58.719757533769325</c:v>
                </c:pt>
                <c:pt idx="26">
                  <c:v>59.474150166228448</c:v>
                </c:pt>
                <c:pt idx="27">
                  <c:v>59.635230877188484</c:v>
                </c:pt>
                <c:pt idx="28">
                  <c:v>58.889123362524899</c:v>
                </c:pt>
                <c:pt idx="29">
                  <c:v>57.854512551324454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6960808"/>
        <c:axId val="216961200"/>
      </c:lineChart>
      <c:catAx>
        <c:axId val="216960808"/>
        <c:scaling>
          <c:orientation val="minMax"/>
        </c:scaling>
        <c:delete val="1"/>
        <c:axPos val="b"/>
        <c:majorTickMark val="none"/>
        <c:minorTickMark val="none"/>
        <c:tickLblPos val="nextTo"/>
        <c:crossAx val="216961200"/>
        <c:crosses val="autoZero"/>
        <c:auto val="1"/>
        <c:lblAlgn val="ctr"/>
        <c:lblOffset val="100"/>
        <c:noMultiLvlLbl val="0"/>
      </c:catAx>
      <c:valAx>
        <c:axId val="216961200"/>
        <c:scaling>
          <c:orientation val="minMax"/>
          <c:max val="70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960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'Sheet1 (2)'!$T$2:$T$61</c:f>
              <c:numCache>
                <c:formatCode>General</c:formatCode>
                <c:ptCount val="60"/>
                <c:pt idx="0">
                  <c:v>30</c:v>
                </c:pt>
                <c:pt idx="1">
                  <c:v>29.572347263107034</c:v>
                </c:pt>
                <c:pt idx="2">
                  <c:v>29.635248536832002</c:v>
                </c:pt>
                <c:pt idx="3">
                  <c:v>29.371298421733922</c:v>
                </c:pt>
                <c:pt idx="4">
                  <c:v>29.504094086974725</c:v>
                </c:pt>
                <c:pt idx="5">
                  <c:v>29.887758418909428</c:v>
                </c:pt>
                <c:pt idx="6">
                  <c:v>28.991077759506087</c:v>
                </c:pt>
                <c:pt idx="7">
                  <c:v>29.008229417134316</c:v>
                </c:pt>
                <c:pt idx="8">
                  <c:v>28.789768758175363</c:v>
                </c:pt>
                <c:pt idx="9">
                  <c:v>29.957260194131138</c:v>
                </c:pt>
                <c:pt idx="10">
                  <c:v>30.190876694212463</c:v>
                </c:pt>
                <c:pt idx="11">
                  <c:v>29.712668743825574</c:v>
                </c:pt>
                <c:pt idx="12">
                  <c:v>29.962882541205541</c:v>
                </c:pt>
                <c:pt idx="13">
                  <c:v>30.472840668310049</c:v>
                </c:pt>
                <c:pt idx="14">
                  <c:v>30.885493412482113</c:v>
                </c:pt>
                <c:pt idx="15">
                  <c:v>29.402619108621483</c:v>
                </c:pt>
                <c:pt idx="16">
                  <c:v>29.792895181558578</c:v>
                </c:pt>
                <c:pt idx="17">
                  <c:v>29.754942343577248</c:v>
                </c:pt>
                <c:pt idx="18">
                  <c:v>29.947244750965272</c:v>
                </c:pt>
                <c:pt idx="19">
                  <c:v>30.321181441069587</c:v>
                </c:pt>
                <c:pt idx="20">
                  <c:v>30.52529406552112</c:v>
                </c:pt>
                <c:pt idx="21">
                  <c:v>30.70859792162814</c:v>
                </c:pt>
                <c:pt idx="22">
                  <c:v>30.630280375569107</c:v>
                </c:pt>
                <c:pt idx="23">
                  <c:v>30.509287574450518</c:v>
                </c:pt>
                <c:pt idx="24">
                  <c:v>30.920296046140741</c:v>
                </c:pt>
                <c:pt idx="25">
                  <c:v>30.597484123023776</c:v>
                </c:pt>
                <c:pt idx="26">
                  <c:v>31.044484985053661</c:v>
                </c:pt>
                <c:pt idx="27">
                  <c:v>30.597887229234065</c:v>
                </c:pt>
                <c:pt idx="28">
                  <c:v>31.403970309266189</c:v>
                </c:pt>
                <c:pt idx="29">
                  <c:v>30.828643630687168</c:v>
                </c:pt>
                <c:pt idx="30">
                  <c:v>32.762437463013775</c:v>
                </c:pt>
                <c:pt idx="31">
                  <c:v>32.950595888648998</c:v>
                </c:pt>
                <c:pt idx="32">
                  <c:v>32.286650701810025</c:v>
                </c:pt>
                <c:pt idx="33">
                  <c:v>32.439734630639499</c:v>
                </c:pt>
                <c:pt idx="34">
                  <c:v>32.405534082800422</c:v>
                </c:pt>
                <c:pt idx="35">
                  <c:v>32.624744642289855</c:v>
                </c:pt>
                <c:pt idx="36">
                  <c:v>33.222999383687231</c:v>
                </c:pt>
                <c:pt idx="37">
                  <c:v>33.476136880419183</c:v>
                </c:pt>
                <c:pt idx="38">
                  <c:v>33.142706778506309</c:v>
                </c:pt>
                <c:pt idx="39">
                  <c:v>33.441646692686717</c:v>
                </c:pt>
                <c:pt idx="40">
                  <c:v>33.125906840324333</c:v>
                </c:pt>
                <c:pt idx="41">
                  <c:v>34.264499403427685</c:v>
                </c:pt>
                <c:pt idx="42">
                  <c:v>34.37546665820129</c:v>
                </c:pt>
                <c:pt idx="43">
                  <c:v>34.350228112353598</c:v>
                </c:pt>
                <c:pt idx="44">
                  <c:v>35.758268924443328</c:v>
                </c:pt>
                <c:pt idx="45">
                  <c:v>35.777693647902005</c:v>
                </c:pt>
                <c:pt idx="46">
                  <c:v>35.65686229715061</c:v>
                </c:pt>
                <c:pt idx="47">
                  <c:v>36.306662234967092</c:v>
                </c:pt>
                <c:pt idx="48">
                  <c:v>36.802291222267414</c:v>
                </c:pt>
                <c:pt idx="49">
                  <c:v>36.98982811285574</c:v>
                </c:pt>
                <c:pt idx="50">
                  <c:v>37.178938653530103</c:v>
                </c:pt>
                <c:pt idx="51">
                  <c:v>37.143406760903659</c:v>
                </c:pt>
                <c:pt idx="52">
                  <c:v>37.303001396410664</c:v>
                </c:pt>
                <c:pt idx="53">
                  <c:v>36.949109637784957</c:v>
                </c:pt>
                <c:pt idx="54">
                  <c:v>36.862572008618791</c:v>
                </c:pt>
                <c:pt idx="55">
                  <c:v>36.443076703479392</c:v>
                </c:pt>
                <c:pt idx="56">
                  <c:v>36.811466220412576</c:v>
                </c:pt>
                <c:pt idx="57">
                  <c:v>36.82182164724172</c:v>
                </c:pt>
                <c:pt idx="58">
                  <c:v>38.194165267956492</c:v>
                </c:pt>
                <c:pt idx="59">
                  <c:v>38.681622142111124</c:v>
                </c:pt>
              </c:numCache>
            </c:numRef>
          </c:val>
          <c:smooth val="0"/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'Sheet1 (2)'!$U$2:$U$61</c:f>
              <c:numCache>
                <c:formatCode>General</c:formatCode>
                <c:ptCount val="60"/>
                <c:pt idx="0">
                  <c:v>50</c:v>
                </c:pt>
                <c:pt idx="1">
                  <c:v>49.835744634635482</c:v>
                </c:pt>
                <c:pt idx="2">
                  <c:v>49.073602949904405</c:v>
                </c:pt>
                <c:pt idx="3">
                  <c:v>49.227081155221775</c:v>
                </c:pt>
                <c:pt idx="4">
                  <c:v>49.268485448621348</c:v>
                </c:pt>
                <c:pt idx="5">
                  <c:v>50.092610237191025</c:v>
                </c:pt>
                <c:pt idx="6">
                  <c:v>51.907358215107102</c:v>
                </c:pt>
                <c:pt idx="7">
                  <c:v>53.036089389082342</c:v>
                </c:pt>
                <c:pt idx="8">
                  <c:v>51.831416249747015</c:v>
                </c:pt>
                <c:pt idx="9">
                  <c:v>51.620660765486853</c:v>
                </c:pt>
                <c:pt idx="10">
                  <c:v>53.070639974455766</c:v>
                </c:pt>
                <c:pt idx="11">
                  <c:v>55.097382393211035</c:v>
                </c:pt>
                <c:pt idx="12">
                  <c:v>55.170475208383536</c:v>
                </c:pt>
                <c:pt idx="13">
                  <c:v>54.715088484873974</c:v>
                </c:pt>
                <c:pt idx="14">
                  <c:v>55.167447667810769</c:v>
                </c:pt>
                <c:pt idx="15">
                  <c:v>56.409521058544726</c:v>
                </c:pt>
                <c:pt idx="16">
                  <c:v>56.242031428229993</c:v>
                </c:pt>
                <c:pt idx="17">
                  <c:v>56.216884700213981</c:v>
                </c:pt>
                <c:pt idx="18">
                  <c:v>56.148417068128012</c:v>
                </c:pt>
                <c:pt idx="19">
                  <c:v>55.907064466279408</c:v>
                </c:pt>
                <c:pt idx="20">
                  <c:v>58.012652551861478</c:v>
                </c:pt>
                <c:pt idx="21">
                  <c:v>58.585739585575801</c:v>
                </c:pt>
                <c:pt idx="22">
                  <c:v>58.943684952052358</c:v>
                </c:pt>
                <c:pt idx="23">
                  <c:v>58.914372951711293</c:v>
                </c:pt>
                <c:pt idx="24">
                  <c:v>58.062228058707838</c:v>
                </c:pt>
                <c:pt idx="25">
                  <c:v>58.719757533769325</c:v>
                </c:pt>
                <c:pt idx="26">
                  <c:v>59.474150166228448</c:v>
                </c:pt>
                <c:pt idx="27">
                  <c:v>59.635230877188484</c:v>
                </c:pt>
                <c:pt idx="28">
                  <c:v>58.889123362524899</c:v>
                </c:pt>
                <c:pt idx="29">
                  <c:v>57.854512551324454</c:v>
                </c:pt>
                <c:pt idx="30">
                  <c:v>56.797319623664379</c:v>
                </c:pt>
                <c:pt idx="31">
                  <c:v>56.579984660557692</c:v>
                </c:pt>
                <c:pt idx="32">
                  <c:v>55.729220841876426</c:v>
                </c:pt>
                <c:pt idx="33">
                  <c:v>56.187314158596955</c:v>
                </c:pt>
                <c:pt idx="34">
                  <c:v>55.703416455886497</c:v>
                </c:pt>
                <c:pt idx="35">
                  <c:v>55.839411314292683</c:v>
                </c:pt>
                <c:pt idx="36">
                  <c:v>55.863845145985387</c:v>
                </c:pt>
                <c:pt idx="37">
                  <c:v>54.516773669136931</c:v>
                </c:pt>
                <c:pt idx="38">
                  <c:v>54.760071677737329</c:v>
                </c:pt>
                <c:pt idx="39">
                  <c:v>54.591624341775336</c:v>
                </c:pt>
                <c:pt idx="40">
                  <c:v>54.427480111331349</c:v>
                </c:pt>
                <c:pt idx="41">
                  <c:v>54.205168651662966</c:v>
                </c:pt>
                <c:pt idx="42">
                  <c:v>55.136381695228692</c:v>
                </c:pt>
                <c:pt idx="43">
                  <c:v>53.985947386990603</c:v>
                </c:pt>
                <c:pt idx="44">
                  <c:v>54.41318025552539</c:v>
                </c:pt>
                <c:pt idx="45">
                  <c:v>52.903594237626379</c:v>
                </c:pt>
                <c:pt idx="46">
                  <c:v>51.67111550935013</c:v>
                </c:pt>
                <c:pt idx="47">
                  <c:v>50.982201215446032</c:v>
                </c:pt>
                <c:pt idx="48">
                  <c:v>50.128796570075934</c:v>
                </c:pt>
                <c:pt idx="49">
                  <c:v>49.522670286739896</c:v>
                </c:pt>
                <c:pt idx="50">
                  <c:v>50.249358472487017</c:v>
                </c:pt>
                <c:pt idx="51">
                  <c:v>48.864392729766102</c:v>
                </c:pt>
                <c:pt idx="52">
                  <c:v>47.940138041755148</c:v>
                </c:pt>
                <c:pt idx="53">
                  <c:v>47.449307414024787</c:v>
                </c:pt>
                <c:pt idx="54">
                  <c:v>46.497511246167463</c:v>
                </c:pt>
                <c:pt idx="55">
                  <c:v>46.272237334177454</c:v>
                </c:pt>
                <c:pt idx="56">
                  <c:v>45.903357148611747</c:v>
                </c:pt>
                <c:pt idx="57">
                  <c:v>44.281491318461789</c:v>
                </c:pt>
                <c:pt idx="58">
                  <c:v>43.85201521689013</c:v>
                </c:pt>
                <c:pt idx="59">
                  <c:v>44.198614406849003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6961984"/>
        <c:axId val="216962376"/>
      </c:lineChart>
      <c:catAx>
        <c:axId val="216961984"/>
        <c:scaling>
          <c:orientation val="minMax"/>
        </c:scaling>
        <c:delete val="1"/>
        <c:axPos val="b"/>
        <c:majorTickMark val="none"/>
        <c:minorTickMark val="none"/>
        <c:tickLblPos val="nextTo"/>
        <c:crossAx val="216962376"/>
        <c:crosses val="autoZero"/>
        <c:auto val="1"/>
        <c:lblAlgn val="ctr"/>
        <c:lblOffset val="100"/>
        <c:noMultiLvlLbl val="0"/>
      </c:catAx>
      <c:valAx>
        <c:axId val="216962376"/>
        <c:scaling>
          <c:orientation val="minMax"/>
          <c:max val="70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96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'Sheet1 (2)'!$V$2:$V$61</c:f>
              <c:numCache>
                <c:formatCode>General</c:formatCode>
                <c:ptCount val="60"/>
                <c:pt idx="0">
                  <c:v>30</c:v>
                </c:pt>
                <c:pt idx="1">
                  <c:v>29.572347263107034</c:v>
                </c:pt>
                <c:pt idx="2">
                  <c:v>29.635248536832002</c:v>
                </c:pt>
                <c:pt idx="3">
                  <c:v>29.371298421733922</c:v>
                </c:pt>
                <c:pt idx="4">
                  <c:v>29.504094086974725</c:v>
                </c:pt>
                <c:pt idx="5">
                  <c:v>29.887758418909428</c:v>
                </c:pt>
                <c:pt idx="6">
                  <c:v>28.991077759506087</c:v>
                </c:pt>
                <c:pt idx="7">
                  <c:v>29.008229417134316</c:v>
                </c:pt>
                <c:pt idx="8">
                  <c:v>28.789768758175363</c:v>
                </c:pt>
                <c:pt idx="9">
                  <c:v>29.957260194131138</c:v>
                </c:pt>
                <c:pt idx="10">
                  <c:v>30.190876694212463</c:v>
                </c:pt>
                <c:pt idx="11">
                  <c:v>29.712668743825574</c:v>
                </c:pt>
                <c:pt idx="12">
                  <c:v>29.962882541205541</c:v>
                </c:pt>
                <c:pt idx="13">
                  <c:v>30.472840668310049</c:v>
                </c:pt>
                <c:pt idx="14">
                  <c:v>30.885493412482113</c:v>
                </c:pt>
                <c:pt idx="15">
                  <c:v>29.402619108621483</c:v>
                </c:pt>
                <c:pt idx="16">
                  <c:v>29.792895181558578</c:v>
                </c:pt>
                <c:pt idx="17">
                  <c:v>29.754942343577248</c:v>
                </c:pt>
                <c:pt idx="18">
                  <c:v>29.947244750965272</c:v>
                </c:pt>
                <c:pt idx="19">
                  <c:v>30.321181441069587</c:v>
                </c:pt>
                <c:pt idx="20">
                  <c:v>30.52529406552112</c:v>
                </c:pt>
                <c:pt idx="21">
                  <c:v>30.70859792162814</c:v>
                </c:pt>
                <c:pt idx="22">
                  <c:v>30.630280375569107</c:v>
                </c:pt>
                <c:pt idx="23">
                  <c:v>30.509287574450518</c:v>
                </c:pt>
                <c:pt idx="24">
                  <c:v>30.920296046140741</c:v>
                </c:pt>
                <c:pt idx="25">
                  <c:v>30.597484123023776</c:v>
                </c:pt>
                <c:pt idx="26">
                  <c:v>31.044484985053661</c:v>
                </c:pt>
                <c:pt idx="27">
                  <c:v>30.597887229234065</c:v>
                </c:pt>
                <c:pt idx="28">
                  <c:v>31.403970309266189</c:v>
                </c:pt>
                <c:pt idx="29">
                  <c:v>30.828643630687168</c:v>
                </c:pt>
                <c:pt idx="30">
                  <c:v>31.597887311800811</c:v>
                </c:pt>
                <c:pt idx="31">
                  <c:v>32.410483568971316</c:v>
                </c:pt>
                <c:pt idx="32">
                  <c:v>33.78009611727871</c:v>
                </c:pt>
                <c:pt idx="33">
                  <c:v>33.564646692831793</c:v>
                </c:pt>
                <c:pt idx="34">
                  <c:v>34.734751731002362</c:v>
                </c:pt>
                <c:pt idx="35">
                  <c:v>36.03657107837774</c:v>
                </c:pt>
                <c:pt idx="36">
                  <c:v>38.166049705981777</c:v>
                </c:pt>
                <c:pt idx="37">
                  <c:v>39.244999009523617</c:v>
                </c:pt>
                <c:pt idx="38">
                  <c:v>40.577653475863777</c:v>
                </c:pt>
                <c:pt idx="39">
                  <c:v>41.981243835591641</c:v>
                </c:pt>
                <c:pt idx="40">
                  <c:v>41.366985865177831</c:v>
                </c:pt>
                <c:pt idx="41">
                  <c:v>43.303804726461408</c:v>
                </c:pt>
                <c:pt idx="42">
                  <c:v>44.042472182504021</c:v>
                </c:pt>
                <c:pt idx="43">
                  <c:v>44.894225257135268</c:v>
                </c:pt>
                <c:pt idx="44">
                  <c:v>46.45222357649061</c:v>
                </c:pt>
                <c:pt idx="45">
                  <c:v>49.811321605356611</c:v>
                </c:pt>
                <c:pt idx="46">
                  <c:v>50.56069352903333</c:v>
                </c:pt>
                <c:pt idx="47">
                  <c:v>51.287208363571494</c:v>
                </c:pt>
                <c:pt idx="48">
                  <c:v>53.173158153968267</c:v>
                </c:pt>
                <c:pt idx="49">
                  <c:v>54.694756250412176</c:v>
                </c:pt>
                <c:pt idx="50">
                  <c:v>55.052330870199143</c:v>
                </c:pt>
                <c:pt idx="51">
                  <c:v>55.834050003876101</c:v>
                </c:pt>
                <c:pt idx="52">
                  <c:v>59.052489570871209</c:v>
                </c:pt>
                <c:pt idx="53">
                  <c:v>61.438895463477593</c:v>
                </c:pt>
                <c:pt idx="54">
                  <c:v>61.494959970847319</c:v>
                </c:pt>
                <c:pt idx="55">
                  <c:v>61.934062572324031</c:v>
                </c:pt>
                <c:pt idx="56">
                  <c:v>65.029088252158957</c:v>
                </c:pt>
                <c:pt idx="57">
                  <c:v>65.795646923129453</c:v>
                </c:pt>
                <c:pt idx="58">
                  <c:v>67.224803282226034</c:v>
                </c:pt>
                <c:pt idx="59">
                  <c:v>68.402056789801037</c:v>
                </c:pt>
              </c:numCache>
            </c:numRef>
          </c:val>
          <c:smooth val="0"/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'Sheet1 (2)'!$W$2:$W$61</c:f>
              <c:numCache>
                <c:formatCode>General</c:formatCode>
                <c:ptCount val="60"/>
                <c:pt idx="0">
                  <c:v>50</c:v>
                </c:pt>
                <c:pt idx="1">
                  <c:v>49.835744634635482</c:v>
                </c:pt>
                <c:pt idx="2">
                  <c:v>49.073602949904405</c:v>
                </c:pt>
                <c:pt idx="3">
                  <c:v>49.227081155221775</c:v>
                </c:pt>
                <c:pt idx="4">
                  <c:v>49.268485448621348</c:v>
                </c:pt>
                <c:pt idx="5">
                  <c:v>50.092610237191025</c:v>
                </c:pt>
                <c:pt idx="6">
                  <c:v>51.907358215107102</c:v>
                </c:pt>
                <c:pt idx="7">
                  <c:v>53.036089389082342</c:v>
                </c:pt>
                <c:pt idx="8">
                  <c:v>51.831416249747015</c:v>
                </c:pt>
                <c:pt idx="9">
                  <c:v>51.620660765486853</c:v>
                </c:pt>
                <c:pt idx="10">
                  <c:v>53.070639974455766</c:v>
                </c:pt>
                <c:pt idx="11">
                  <c:v>55.097382393211035</c:v>
                </c:pt>
                <c:pt idx="12">
                  <c:v>55.170475208383536</c:v>
                </c:pt>
                <c:pt idx="13">
                  <c:v>54.715088484873974</c:v>
                </c:pt>
                <c:pt idx="14">
                  <c:v>55.167447667810769</c:v>
                </c:pt>
                <c:pt idx="15">
                  <c:v>56.409521058544726</c:v>
                </c:pt>
                <c:pt idx="16">
                  <c:v>56.242031428229993</c:v>
                </c:pt>
                <c:pt idx="17">
                  <c:v>56.216884700213981</c:v>
                </c:pt>
                <c:pt idx="18">
                  <c:v>56.148417068128012</c:v>
                </c:pt>
                <c:pt idx="19">
                  <c:v>55.907064466279408</c:v>
                </c:pt>
                <c:pt idx="20">
                  <c:v>58.012652551861478</c:v>
                </c:pt>
                <c:pt idx="21">
                  <c:v>58.585739585575801</c:v>
                </c:pt>
                <c:pt idx="22">
                  <c:v>58.943684952052358</c:v>
                </c:pt>
                <c:pt idx="23">
                  <c:v>58.914372951711293</c:v>
                </c:pt>
                <c:pt idx="24">
                  <c:v>58.062228058707838</c:v>
                </c:pt>
                <c:pt idx="25">
                  <c:v>58.719757533769325</c:v>
                </c:pt>
                <c:pt idx="26">
                  <c:v>59.474150166228448</c:v>
                </c:pt>
                <c:pt idx="27">
                  <c:v>59.635230877188484</c:v>
                </c:pt>
                <c:pt idx="28">
                  <c:v>58.889123362524899</c:v>
                </c:pt>
                <c:pt idx="29">
                  <c:v>57.854512551324454</c:v>
                </c:pt>
                <c:pt idx="30">
                  <c:v>58.15506106659717</c:v>
                </c:pt>
                <c:pt idx="31">
                  <c:v>58.17009841232462</c:v>
                </c:pt>
                <c:pt idx="32">
                  <c:v>60.092706740988632</c:v>
                </c:pt>
                <c:pt idx="33">
                  <c:v>60.609949127125624</c:v>
                </c:pt>
                <c:pt idx="34">
                  <c:v>62.066222956641539</c:v>
                </c:pt>
                <c:pt idx="35">
                  <c:v>62.939781499550428</c:v>
                </c:pt>
                <c:pt idx="36">
                  <c:v>65.69044688806423</c:v>
                </c:pt>
                <c:pt idx="37">
                  <c:v>66.840121674916375</c:v>
                </c:pt>
                <c:pt idx="38">
                  <c:v>68.043492613181357</c:v>
                </c:pt>
                <c:pt idx="39">
                  <c:v>68.806324024484425</c:v>
                </c:pt>
                <c:pt idx="40">
                  <c:v>68.940636395080958</c:v>
                </c:pt>
                <c:pt idx="41">
                  <c:v>70.447383358762082</c:v>
                </c:pt>
                <c:pt idx="42">
                  <c:v>71.743711843997744</c:v>
                </c:pt>
                <c:pt idx="43">
                  <c:v>70.843441558153202</c:v>
                </c:pt>
                <c:pt idx="44">
                  <c:v>68.921300260238553</c:v>
                </c:pt>
                <c:pt idx="45">
                  <c:v>70.32772475278783</c:v>
                </c:pt>
                <c:pt idx="46">
                  <c:v>71.20250627887512</c:v>
                </c:pt>
                <c:pt idx="47">
                  <c:v>73.351065426016675</c:v>
                </c:pt>
                <c:pt idx="48">
                  <c:v>75.004835679733759</c:v>
                </c:pt>
                <c:pt idx="49">
                  <c:v>75.199408173626466</c:v>
                </c:pt>
                <c:pt idx="50">
                  <c:v>74.73798481151421</c:v>
                </c:pt>
                <c:pt idx="51">
                  <c:v>74.169161464444173</c:v>
                </c:pt>
                <c:pt idx="52">
                  <c:v>76.581092281121954</c:v>
                </c:pt>
                <c:pt idx="53">
                  <c:v>76.226395286208202</c:v>
                </c:pt>
                <c:pt idx="54">
                  <c:v>78.318325254118946</c:v>
                </c:pt>
                <c:pt idx="55">
                  <c:v>78.559908979779919</c:v>
                </c:pt>
                <c:pt idx="56">
                  <c:v>78.201615273185823</c:v>
                </c:pt>
                <c:pt idx="57">
                  <c:v>77.315534879540195</c:v>
                </c:pt>
                <c:pt idx="58">
                  <c:v>78.053912714719857</c:v>
                </c:pt>
                <c:pt idx="59">
                  <c:v>79.841109432543021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6963160"/>
        <c:axId val="216963552"/>
      </c:lineChart>
      <c:catAx>
        <c:axId val="216963160"/>
        <c:scaling>
          <c:orientation val="minMax"/>
        </c:scaling>
        <c:delete val="1"/>
        <c:axPos val="b"/>
        <c:majorTickMark val="none"/>
        <c:minorTickMark val="none"/>
        <c:tickLblPos val="nextTo"/>
        <c:crossAx val="216963552"/>
        <c:crosses val="autoZero"/>
        <c:auto val="1"/>
        <c:lblAlgn val="ctr"/>
        <c:lblOffset val="100"/>
        <c:noMultiLvlLbl val="0"/>
      </c:catAx>
      <c:valAx>
        <c:axId val="216963552"/>
        <c:scaling>
          <c:orientation val="minMax"/>
          <c:max val="75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963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'Sheet1 (2)'!$X$2:$X$61</c:f>
              <c:numCache>
                <c:formatCode>General</c:formatCode>
                <c:ptCount val="60"/>
                <c:pt idx="0">
                  <c:v>30</c:v>
                </c:pt>
                <c:pt idx="1">
                  <c:v>29.572347263107034</c:v>
                </c:pt>
                <c:pt idx="2">
                  <c:v>29.635248536832002</c:v>
                </c:pt>
                <c:pt idx="3">
                  <c:v>29.371298421733922</c:v>
                </c:pt>
                <c:pt idx="4">
                  <c:v>29.504094086974725</c:v>
                </c:pt>
                <c:pt idx="5">
                  <c:v>29.887758418909428</c:v>
                </c:pt>
                <c:pt idx="6">
                  <c:v>28.991077759506087</c:v>
                </c:pt>
                <c:pt idx="7">
                  <c:v>29.008229417134316</c:v>
                </c:pt>
                <c:pt idx="8">
                  <c:v>28.789768758175363</c:v>
                </c:pt>
                <c:pt idx="9">
                  <c:v>29.957260194131138</c:v>
                </c:pt>
                <c:pt idx="10">
                  <c:v>30.190876694212463</c:v>
                </c:pt>
                <c:pt idx="11">
                  <c:v>29.712668743825574</c:v>
                </c:pt>
                <c:pt idx="12">
                  <c:v>29.962882541205541</c:v>
                </c:pt>
                <c:pt idx="13">
                  <c:v>30.472840668310049</c:v>
                </c:pt>
                <c:pt idx="14">
                  <c:v>30.885493412482113</c:v>
                </c:pt>
                <c:pt idx="15">
                  <c:v>29.402619108621483</c:v>
                </c:pt>
                <c:pt idx="16">
                  <c:v>29.792895181558578</c:v>
                </c:pt>
                <c:pt idx="17">
                  <c:v>29.754942343577248</c:v>
                </c:pt>
                <c:pt idx="18">
                  <c:v>29.947244750965272</c:v>
                </c:pt>
                <c:pt idx="19">
                  <c:v>30.321181441069587</c:v>
                </c:pt>
                <c:pt idx="20">
                  <c:v>30.52529406552112</c:v>
                </c:pt>
                <c:pt idx="21">
                  <c:v>30.70859792162814</c:v>
                </c:pt>
                <c:pt idx="22">
                  <c:v>30.630280375569107</c:v>
                </c:pt>
                <c:pt idx="23">
                  <c:v>30.509287574450518</c:v>
                </c:pt>
                <c:pt idx="24">
                  <c:v>30.920296046140741</c:v>
                </c:pt>
                <c:pt idx="25">
                  <c:v>30.597484123023776</c:v>
                </c:pt>
                <c:pt idx="26">
                  <c:v>31.044484985053661</c:v>
                </c:pt>
                <c:pt idx="27">
                  <c:v>30.597887229234065</c:v>
                </c:pt>
                <c:pt idx="28">
                  <c:v>31.403970309266189</c:v>
                </c:pt>
                <c:pt idx="29">
                  <c:v>30.828643630687168</c:v>
                </c:pt>
                <c:pt idx="30">
                  <c:v>30.162499369425269</c:v>
                </c:pt>
                <c:pt idx="31">
                  <c:v>29.600779352468326</c:v>
                </c:pt>
                <c:pt idx="32">
                  <c:v>29.504930592732673</c:v>
                </c:pt>
                <c:pt idx="33">
                  <c:v>29.521130861085965</c:v>
                </c:pt>
                <c:pt idx="34">
                  <c:v>29.109002775892062</c:v>
                </c:pt>
                <c:pt idx="35">
                  <c:v>28.829394862771398</c:v>
                </c:pt>
                <c:pt idx="36">
                  <c:v>28.416343578557424</c:v>
                </c:pt>
                <c:pt idx="37">
                  <c:v>28.35636802627511</c:v>
                </c:pt>
                <c:pt idx="38">
                  <c:v>28.222259045329253</c:v>
                </c:pt>
                <c:pt idx="39">
                  <c:v>28.339879563365184</c:v>
                </c:pt>
                <c:pt idx="40">
                  <c:v>28.253789099006216</c:v>
                </c:pt>
                <c:pt idx="41">
                  <c:v>28.105913579125183</c:v>
                </c:pt>
                <c:pt idx="42">
                  <c:v>27.560312933355135</c:v>
                </c:pt>
                <c:pt idx="43">
                  <c:v>27.210373655680296</c:v>
                </c:pt>
                <c:pt idx="44">
                  <c:v>26.358042569904612</c:v>
                </c:pt>
                <c:pt idx="45">
                  <c:v>25.950935401671504</c:v>
                </c:pt>
                <c:pt idx="46">
                  <c:v>25.346558593749304</c:v>
                </c:pt>
                <c:pt idx="47">
                  <c:v>25.193097434298092</c:v>
                </c:pt>
                <c:pt idx="48">
                  <c:v>25.23017385775788</c:v>
                </c:pt>
                <c:pt idx="49">
                  <c:v>25.391967265345933</c:v>
                </c:pt>
                <c:pt idx="50">
                  <c:v>25.105015393918684</c:v>
                </c:pt>
                <c:pt idx="51">
                  <c:v>24.711704053389649</c:v>
                </c:pt>
                <c:pt idx="52">
                  <c:v>24.49852527551851</c:v>
                </c:pt>
                <c:pt idx="53">
                  <c:v>24.71021374656755</c:v>
                </c:pt>
                <c:pt idx="54">
                  <c:v>24.380150193083004</c:v>
                </c:pt>
                <c:pt idx="55">
                  <c:v>24.129272671405666</c:v>
                </c:pt>
                <c:pt idx="56">
                  <c:v>23.504488382474502</c:v>
                </c:pt>
                <c:pt idx="57">
                  <c:v>23.078240860626369</c:v>
                </c:pt>
                <c:pt idx="58">
                  <c:v>22.574134266911457</c:v>
                </c:pt>
                <c:pt idx="59">
                  <c:v>22.876343143994369</c:v>
                </c:pt>
              </c:numCache>
            </c:numRef>
          </c:val>
          <c:smooth val="0"/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'Sheet1 (2)'!$Y$2:$Y$61</c:f>
              <c:numCache>
                <c:formatCode>General</c:formatCode>
                <c:ptCount val="60"/>
                <c:pt idx="0">
                  <c:v>50</c:v>
                </c:pt>
                <c:pt idx="1">
                  <c:v>49.835744634635482</c:v>
                </c:pt>
                <c:pt idx="2">
                  <c:v>49.073602949904405</c:v>
                </c:pt>
                <c:pt idx="3">
                  <c:v>49.227081155221775</c:v>
                </c:pt>
                <c:pt idx="4">
                  <c:v>49.268485448621348</c:v>
                </c:pt>
                <c:pt idx="5">
                  <c:v>50.092610237191025</c:v>
                </c:pt>
                <c:pt idx="6">
                  <c:v>51.907358215107102</c:v>
                </c:pt>
                <c:pt idx="7">
                  <c:v>53.036089389082342</c:v>
                </c:pt>
                <c:pt idx="8">
                  <c:v>51.831416249747015</c:v>
                </c:pt>
                <c:pt idx="9">
                  <c:v>51.620660765486853</c:v>
                </c:pt>
                <c:pt idx="10">
                  <c:v>53.070639974455766</c:v>
                </c:pt>
                <c:pt idx="11">
                  <c:v>55.097382393211035</c:v>
                </c:pt>
                <c:pt idx="12">
                  <c:v>55.170475208383536</c:v>
                </c:pt>
                <c:pt idx="13">
                  <c:v>54.715088484873974</c:v>
                </c:pt>
                <c:pt idx="14">
                  <c:v>55.167447667810769</c:v>
                </c:pt>
                <c:pt idx="15">
                  <c:v>56.409521058544726</c:v>
                </c:pt>
                <c:pt idx="16">
                  <c:v>56.242031428229993</c:v>
                </c:pt>
                <c:pt idx="17">
                  <c:v>56.216884700213981</c:v>
                </c:pt>
                <c:pt idx="18">
                  <c:v>56.148417068128012</c:v>
                </c:pt>
                <c:pt idx="19">
                  <c:v>55.907064466279408</c:v>
                </c:pt>
                <c:pt idx="20">
                  <c:v>58.012652551861478</c:v>
                </c:pt>
                <c:pt idx="21">
                  <c:v>58.585739585575801</c:v>
                </c:pt>
                <c:pt idx="22">
                  <c:v>58.943684952052358</c:v>
                </c:pt>
                <c:pt idx="23">
                  <c:v>58.914372951711293</c:v>
                </c:pt>
                <c:pt idx="24">
                  <c:v>58.062228058707838</c:v>
                </c:pt>
                <c:pt idx="25">
                  <c:v>58.719757533769325</c:v>
                </c:pt>
                <c:pt idx="26">
                  <c:v>59.474150166228448</c:v>
                </c:pt>
                <c:pt idx="27">
                  <c:v>59.635230877188484</c:v>
                </c:pt>
                <c:pt idx="28">
                  <c:v>58.889123362524899</c:v>
                </c:pt>
                <c:pt idx="29">
                  <c:v>57.854512551324454</c:v>
                </c:pt>
                <c:pt idx="30">
                  <c:v>57.550695962317072</c:v>
                </c:pt>
                <c:pt idx="31">
                  <c:v>54.774971039335696</c:v>
                </c:pt>
                <c:pt idx="32">
                  <c:v>54.168867429355124</c:v>
                </c:pt>
                <c:pt idx="33">
                  <c:v>52.685021344274979</c:v>
                </c:pt>
                <c:pt idx="34">
                  <c:v>50.047929801368419</c:v>
                </c:pt>
                <c:pt idx="35">
                  <c:v>49.900858474106016</c:v>
                </c:pt>
                <c:pt idx="36">
                  <c:v>48.142617316635963</c:v>
                </c:pt>
                <c:pt idx="37">
                  <c:v>47.243592513616207</c:v>
                </c:pt>
                <c:pt idx="38">
                  <c:v>45.351824379513218</c:v>
                </c:pt>
                <c:pt idx="39">
                  <c:v>45.004123217343249</c:v>
                </c:pt>
                <c:pt idx="40">
                  <c:v>43.583865382120962</c:v>
                </c:pt>
                <c:pt idx="41">
                  <c:v>41.794065602750109</c:v>
                </c:pt>
                <c:pt idx="42">
                  <c:v>40.699274756720989</c:v>
                </c:pt>
                <c:pt idx="43">
                  <c:v>39.330837217691226</c:v>
                </c:pt>
                <c:pt idx="44">
                  <c:v>37.914894694666437</c:v>
                </c:pt>
                <c:pt idx="45">
                  <c:v>36.4761143293617</c:v>
                </c:pt>
                <c:pt idx="46">
                  <c:v>35.449301747755115</c:v>
                </c:pt>
                <c:pt idx="47">
                  <c:v>34.452329657977401</c:v>
                </c:pt>
                <c:pt idx="48">
                  <c:v>34.170323153674929</c:v>
                </c:pt>
                <c:pt idx="49">
                  <c:v>33.365323447905524</c:v>
                </c:pt>
                <c:pt idx="50">
                  <c:v>32.661962219734839</c:v>
                </c:pt>
                <c:pt idx="51">
                  <c:v>31.656157414680692</c:v>
                </c:pt>
                <c:pt idx="52">
                  <c:v>31.547376258656346</c:v>
                </c:pt>
                <c:pt idx="53">
                  <c:v>31.166424631199529</c:v>
                </c:pt>
                <c:pt idx="54">
                  <c:v>30.067326306508317</c:v>
                </c:pt>
                <c:pt idx="55">
                  <c:v>28.131176268356526</c:v>
                </c:pt>
                <c:pt idx="56">
                  <c:v>27.738616521221036</c:v>
                </c:pt>
                <c:pt idx="57">
                  <c:v>27.478117765575096</c:v>
                </c:pt>
                <c:pt idx="58">
                  <c:v>26.982516728170719</c:v>
                </c:pt>
                <c:pt idx="59">
                  <c:v>26.095766826632556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6964336"/>
        <c:axId val="216964728"/>
      </c:lineChart>
      <c:catAx>
        <c:axId val="216964336"/>
        <c:scaling>
          <c:orientation val="minMax"/>
        </c:scaling>
        <c:delete val="1"/>
        <c:axPos val="b"/>
        <c:majorTickMark val="none"/>
        <c:minorTickMark val="none"/>
        <c:tickLblPos val="nextTo"/>
        <c:crossAx val="216964728"/>
        <c:crosses val="autoZero"/>
        <c:auto val="1"/>
        <c:lblAlgn val="ctr"/>
        <c:lblOffset val="100"/>
        <c:noMultiLvlLbl val="0"/>
      </c:catAx>
      <c:valAx>
        <c:axId val="216964728"/>
        <c:scaling>
          <c:orientation val="minMax"/>
          <c:max val="70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964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7C9544-EA7C-6840-BDD4-8767F7405032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C423F2-EA8B-5D4A-91F3-9C613171A6F8}">
      <dgm:prSet phldrT="[Text]"/>
      <dgm:spPr/>
      <dgm:t>
        <a:bodyPr/>
        <a:lstStyle/>
        <a:p>
          <a:r>
            <a:rPr lang="en-US" dirty="0" smtClean="0"/>
            <a:t>Parent Company</a:t>
          </a:r>
          <a:endParaRPr lang="en-US" dirty="0"/>
        </a:p>
      </dgm:t>
    </dgm:pt>
    <dgm:pt modelId="{62C592D9-E11A-564C-80E7-AF695E56C35D}" type="parTrans" cxnId="{784383FE-BF41-E443-A23A-9A11752A1E84}">
      <dgm:prSet/>
      <dgm:spPr/>
      <dgm:t>
        <a:bodyPr/>
        <a:lstStyle/>
        <a:p>
          <a:endParaRPr lang="en-US"/>
        </a:p>
      </dgm:t>
    </dgm:pt>
    <dgm:pt modelId="{3B1EAE13-5B2D-644F-87EE-0F62E15DF084}" type="sibTrans" cxnId="{784383FE-BF41-E443-A23A-9A11752A1E84}">
      <dgm:prSet/>
      <dgm:spPr/>
      <dgm:t>
        <a:bodyPr/>
        <a:lstStyle/>
        <a:p>
          <a:endParaRPr lang="en-US"/>
        </a:p>
      </dgm:t>
    </dgm:pt>
    <dgm:pt modelId="{F4B20645-4CB6-784D-8410-4F42F8A08F20}">
      <dgm:prSet phldrT="[Text]"/>
      <dgm:spPr/>
      <dgm:t>
        <a:bodyPr/>
        <a:lstStyle/>
        <a:p>
          <a:r>
            <a:rPr lang="en-US" dirty="0" smtClean="0"/>
            <a:t>Subsidiary </a:t>
          </a:r>
          <a:endParaRPr lang="en-US" dirty="0"/>
        </a:p>
      </dgm:t>
    </dgm:pt>
    <dgm:pt modelId="{505DEE37-744B-3149-9CFA-1F673BDCF9CF}" type="parTrans" cxnId="{0B7D328E-05B7-ED4F-9873-E976A92C18AF}">
      <dgm:prSet/>
      <dgm:spPr/>
      <dgm:t>
        <a:bodyPr/>
        <a:lstStyle/>
        <a:p>
          <a:endParaRPr lang="en-US"/>
        </a:p>
      </dgm:t>
    </dgm:pt>
    <dgm:pt modelId="{5FE7D531-35BF-0145-8E0B-7AF713B71E09}" type="sibTrans" cxnId="{0B7D328E-05B7-ED4F-9873-E976A92C18AF}">
      <dgm:prSet/>
      <dgm:spPr/>
      <dgm:t>
        <a:bodyPr/>
        <a:lstStyle/>
        <a:p>
          <a:endParaRPr lang="en-US"/>
        </a:p>
      </dgm:t>
    </dgm:pt>
    <dgm:pt modelId="{06A7BB33-2F4D-F243-B116-0E3A123938AB}">
      <dgm:prSet phldrT="[Text]"/>
      <dgm:spPr/>
      <dgm:t>
        <a:bodyPr/>
        <a:lstStyle/>
        <a:p>
          <a:r>
            <a:rPr lang="en-US" dirty="0" smtClean="0"/>
            <a:t>Subsidiary </a:t>
          </a:r>
          <a:endParaRPr lang="en-US" dirty="0"/>
        </a:p>
      </dgm:t>
    </dgm:pt>
    <dgm:pt modelId="{E2C51DB7-A6A5-3946-854A-5315B481A7BD}" type="parTrans" cxnId="{FB37AC95-03D5-554B-9184-94901EE6D693}">
      <dgm:prSet/>
      <dgm:spPr/>
      <dgm:t>
        <a:bodyPr/>
        <a:lstStyle/>
        <a:p>
          <a:endParaRPr lang="en-US"/>
        </a:p>
      </dgm:t>
    </dgm:pt>
    <dgm:pt modelId="{4DBF6BED-5B25-9E44-AA46-F683D9AC1B28}" type="sibTrans" cxnId="{FB37AC95-03D5-554B-9184-94901EE6D693}">
      <dgm:prSet/>
      <dgm:spPr/>
      <dgm:t>
        <a:bodyPr/>
        <a:lstStyle/>
        <a:p>
          <a:endParaRPr lang="en-US"/>
        </a:p>
      </dgm:t>
    </dgm:pt>
    <dgm:pt modelId="{61BF8F12-13DA-2443-9D50-466D79C81A30}">
      <dgm:prSet phldrT="[Text]"/>
      <dgm:spPr/>
      <dgm:t>
        <a:bodyPr/>
        <a:lstStyle/>
        <a:p>
          <a:r>
            <a:rPr lang="en-US" dirty="0" smtClean="0"/>
            <a:t>Subsidiary </a:t>
          </a:r>
          <a:endParaRPr lang="en-US" dirty="0"/>
        </a:p>
      </dgm:t>
    </dgm:pt>
    <dgm:pt modelId="{0732A216-741C-EE4C-88F1-DDA6F1DE0A5E}" type="parTrans" cxnId="{6FC251C7-CC0A-3142-8924-8A978B01C8FB}">
      <dgm:prSet/>
      <dgm:spPr/>
      <dgm:t>
        <a:bodyPr/>
        <a:lstStyle/>
        <a:p>
          <a:endParaRPr lang="en-US"/>
        </a:p>
      </dgm:t>
    </dgm:pt>
    <dgm:pt modelId="{A693D78F-AFE7-5343-8A87-12B579DEAABA}" type="sibTrans" cxnId="{6FC251C7-CC0A-3142-8924-8A978B01C8FB}">
      <dgm:prSet/>
      <dgm:spPr/>
      <dgm:t>
        <a:bodyPr/>
        <a:lstStyle/>
        <a:p>
          <a:endParaRPr lang="en-US"/>
        </a:p>
      </dgm:t>
    </dgm:pt>
    <dgm:pt modelId="{2E1FE41D-0154-B84B-ABCD-73EDF528CF2B}" type="pres">
      <dgm:prSet presAssocID="{CF7C9544-EA7C-6840-BDD4-8767F740503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2BE63F6-7D78-AC47-98F2-93C747B473CD}" type="pres">
      <dgm:prSet presAssocID="{B4C423F2-EA8B-5D4A-91F3-9C613171A6F8}" presName="hierRoot1" presStyleCnt="0">
        <dgm:presLayoutVars>
          <dgm:hierBranch val="init"/>
        </dgm:presLayoutVars>
      </dgm:prSet>
      <dgm:spPr/>
    </dgm:pt>
    <dgm:pt modelId="{253966B5-3FDF-9F4B-8F36-95A0952BC429}" type="pres">
      <dgm:prSet presAssocID="{B4C423F2-EA8B-5D4A-91F3-9C613171A6F8}" presName="rootComposite1" presStyleCnt="0"/>
      <dgm:spPr/>
    </dgm:pt>
    <dgm:pt modelId="{97A738BD-D5D6-C34A-B930-E9DE4B1D730D}" type="pres">
      <dgm:prSet presAssocID="{B4C423F2-EA8B-5D4A-91F3-9C613171A6F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82CD52-3C37-0643-ACF0-4B8ECCDAF8D5}" type="pres">
      <dgm:prSet presAssocID="{B4C423F2-EA8B-5D4A-91F3-9C613171A6F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41716F5-B7C5-BD4E-882B-EC7CB64B0125}" type="pres">
      <dgm:prSet presAssocID="{B4C423F2-EA8B-5D4A-91F3-9C613171A6F8}" presName="hierChild2" presStyleCnt="0"/>
      <dgm:spPr/>
    </dgm:pt>
    <dgm:pt modelId="{4A086092-C8BD-2347-8B6C-C15AE4A3F6BB}" type="pres">
      <dgm:prSet presAssocID="{505DEE37-744B-3149-9CFA-1F673BDCF9CF}" presName="Name37" presStyleLbl="parChTrans1D2" presStyleIdx="0" presStyleCnt="3"/>
      <dgm:spPr/>
      <dgm:t>
        <a:bodyPr/>
        <a:lstStyle/>
        <a:p>
          <a:endParaRPr lang="en-US"/>
        </a:p>
      </dgm:t>
    </dgm:pt>
    <dgm:pt modelId="{38377DB4-B372-6D4A-807A-7BE743186393}" type="pres">
      <dgm:prSet presAssocID="{F4B20645-4CB6-784D-8410-4F42F8A08F20}" presName="hierRoot2" presStyleCnt="0">
        <dgm:presLayoutVars>
          <dgm:hierBranch val="init"/>
        </dgm:presLayoutVars>
      </dgm:prSet>
      <dgm:spPr/>
    </dgm:pt>
    <dgm:pt modelId="{FDE7E0C9-D439-394A-829D-EE9C871B777C}" type="pres">
      <dgm:prSet presAssocID="{F4B20645-4CB6-784D-8410-4F42F8A08F20}" presName="rootComposite" presStyleCnt="0"/>
      <dgm:spPr/>
    </dgm:pt>
    <dgm:pt modelId="{D8C5FC6C-6F27-EC41-A9E2-6A4504FD3719}" type="pres">
      <dgm:prSet presAssocID="{F4B20645-4CB6-784D-8410-4F42F8A08F2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FB7652-597B-FF44-9981-1F88F4891817}" type="pres">
      <dgm:prSet presAssocID="{F4B20645-4CB6-784D-8410-4F42F8A08F20}" presName="rootConnector" presStyleLbl="node2" presStyleIdx="0" presStyleCnt="3"/>
      <dgm:spPr/>
      <dgm:t>
        <a:bodyPr/>
        <a:lstStyle/>
        <a:p>
          <a:endParaRPr lang="en-US"/>
        </a:p>
      </dgm:t>
    </dgm:pt>
    <dgm:pt modelId="{CE3478D6-EC1E-7F45-B38B-BC42F2FAE28F}" type="pres">
      <dgm:prSet presAssocID="{F4B20645-4CB6-784D-8410-4F42F8A08F20}" presName="hierChild4" presStyleCnt="0"/>
      <dgm:spPr/>
    </dgm:pt>
    <dgm:pt modelId="{1E21F53B-209A-214B-8C59-375353BE24D4}" type="pres">
      <dgm:prSet presAssocID="{F4B20645-4CB6-784D-8410-4F42F8A08F20}" presName="hierChild5" presStyleCnt="0"/>
      <dgm:spPr/>
    </dgm:pt>
    <dgm:pt modelId="{70FF3F60-697A-5F41-BBD7-1EB0314D7624}" type="pres">
      <dgm:prSet presAssocID="{E2C51DB7-A6A5-3946-854A-5315B481A7BD}" presName="Name37" presStyleLbl="parChTrans1D2" presStyleIdx="1" presStyleCnt="3"/>
      <dgm:spPr/>
      <dgm:t>
        <a:bodyPr/>
        <a:lstStyle/>
        <a:p>
          <a:endParaRPr lang="en-US"/>
        </a:p>
      </dgm:t>
    </dgm:pt>
    <dgm:pt modelId="{100CEFBE-37FC-F845-8E00-46A853422453}" type="pres">
      <dgm:prSet presAssocID="{06A7BB33-2F4D-F243-B116-0E3A123938AB}" presName="hierRoot2" presStyleCnt="0">
        <dgm:presLayoutVars>
          <dgm:hierBranch val="init"/>
        </dgm:presLayoutVars>
      </dgm:prSet>
      <dgm:spPr/>
    </dgm:pt>
    <dgm:pt modelId="{0C49BE37-9628-504D-B456-AC40DCCB6DBE}" type="pres">
      <dgm:prSet presAssocID="{06A7BB33-2F4D-F243-B116-0E3A123938AB}" presName="rootComposite" presStyleCnt="0"/>
      <dgm:spPr/>
    </dgm:pt>
    <dgm:pt modelId="{C92E82C8-24F3-DD4B-8AED-E9AE34DAE400}" type="pres">
      <dgm:prSet presAssocID="{06A7BB33-2F4D-F243-B116-0E3A123938A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52BD3E-880F-B847-9754-9C186EE25C5A}" type="pres">
      <dgm:prSet presAssocID="{06A7BB33-2F4D-F243-B116-0E3A123938AB}" presName="rootConnector" presStyleLbl="node2" presStyleIdx="1" presStyleCnt="3"/>
      <dgm:spPr/>
      <dgm:t>
        <a:bodyPr/>
        <a:lstStyle/>
        <a:p>
          <a:endParaRPr lang="en-US"/>
        </a:p>
      </dgm:t>
    </dgm:pt>
    <dgm:pt modelId="{2462EAEB-A70B-2D4D-B370-E4ADCECAC900}" type="pres">
      <dgm:prSet presAssocID="{06A7BB33-2F4D-F243-B116-0E3A123938AB}" presName="hierChild4" presStyleCnt="0"/>
      <dgm:spPr/>
    </dgm:pt>
    <dgm:pt modelId="{F0C1476C-31A6-2447-8282-9F0B280D57FC}" type="pres">
      <dgm:prSet presAssocID="{06A7BB33-2F4D-F243-B116-0E3A123938AB}" presName="hierChild5" presStyleCnt="0"/>
      <dgm:spPr/>
    </dgm:pt>
    <dgm:pt modelId="{A2906F32-E64D-AE4B-AE25-95A3967F9DD3}" type="pres">
      <dgm:prSet presAssocID="{0732A216-741C-EE4C-88F1-DDA6F1DE0A5E}" presName="Name37" presStyleLbl="parChTrans1D2" presStyleIdx="2" presStyleCnt="3"/>
      <dgm:spPr/>
      <dgm:t>
        <a:bodyPr/>
        <a:lstStyle/>
        <a:p>
          <a:endParaRPr lang="en-US"/>
        </a:p>
      </dgm:t>
    </dgm:pt>
    <dgm:pt modelId="{9632B22D-978A-D344-9FB4-AA283036E6E6}" type="pres">
      <dgm:prSet presAssocID="{61BF8F12-13DA-2443-9D50-466D79C81A30}" presName="hierRoot2" presStyleCnt="0">
        <dgm:presLayoutVars>
          <dgm:hierBranch val="init"/>
        </dgm:presLayoutVars>
      </dgm:prSet>
      <dgm:spPr/>
    </dgm:pt>
    <dgm:pt modelId="{ECC80862-9C92-EC46-8FFB-0B86CDC5F27C}" type="pres">
      <dgm:prSet presAssocID="{61BF8F12-13DA-2443-9D50-466D79C81A30}" presName="rootComposite" presStyleCnt="0"/>
      <dgm:spPr/>
    </dgm:pt>
    <dgm:pt modelId="{C68B3CA2-BB6F-ED41-A23D-89C44CD41318}" type="pres">
      <dgm:prSet presAssocID="{61BF8F12-13DA-2443-9D50-466D79C81A3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C5A7C-F1F5-2A40-A1E4-C4C56E82A534}" type="pres">
      <dgm:prSet presAssocID="{61BF8F12-13DA-2443-9D50-466D79C81A30}" presName="rootConnector" presStyleLbl="node2" presStyleIdx="2" presStyleCnt="3"/>
      <dgm:spPr/>
      <dgm:t>
        <a:bodyPr/>
        <a:lstStyle/>
        <a:p>
          <a:endParaRPr lang="en-US"/>
        </a:p>
      </dgm:t>
    </dgm:pt>
    <dgm:pt modelId="{9341CCF5-83E0-3043-A8AF-FD12143EFDFF}" type="pres">
      <dgm:prSet presAssocID="{61BF8F12-13DA-2443-9D50-466D79C81A30}" presName="hierChild4" presStyleCnt="0"/>
      <dgm:spPr/>
    </dgm:pt>
    <dgm:pt modelId="{0F44DE41-039D-1F4F-89B7-14C3187178E8}" type="pres">
      <dgm:prSet presAssocID="{61BF8F12-13DA-2443-9D50-466D79C81A30}" presName="hierChild5" presStyleCnt="0"/>
      <dgm:spPr/>
    </dgm:pt>
    <dgm:pt modelId="{54961707-08B0-8040-816C-71AB21B68EE6}" type="pres">
      <dgm:prSet presAssocID="{B4C423F2-EA8B-5D4A-91F3-9C613171A6F8}" presName="hierChild3" presStyleCnt="0"/>
      <dgm:spPr/>
    </dgm:pt>
  </dgm:ptLst>
  <dgm:cxnLst>
    <dgm:cxn modelId="{F1D4B760-0D5B-9547-8534-06173383A102}" type="presOf" srcId="{F4B20645-4CB6-784D-8410-4F42F8A08F20}" destId="{D8C5FC6C-6F27-EC41-A9E2-6A4504FD3719}" srcOrd="0" destOrd="0" presId="urn:microsoft.com/office/officeart/2005/8/layout/orgChart1"/>
    <dgm:cxn modelId="{77C4FA58-42D9-624D-AB9E-9F4569066A98}" type="presOf" srcId="{CF7C9544-EA7C-6840-BDD4-8767F7405032}" destId="{2E1FE41D-0154-B84B-ABCD-73EDF528CF2B}" srcOrd="0" destOrd="0" presId="urn:microsoft.com/office/officeart/2005/8/layout/orgChart1"/>
    <dgm:cxn modelId="{51B1141F-84F9-8A4C-BA0F-C35ECE83DA12}" type="presOf" srcId="{0732A216-741C-EE4C-88F1-DDA6F1DE0A5E}" destId="{A2906F32-E64D-AE4B-AE25-95A3967F9DD3}" srcOrd="0" destOrd="0" presId="urn:microsoft.com/office/officeart/2005/8/layout/orgChart1"/>
    <dgm:cxn modelId="{A37E93C0-D3D1-1641-8EA5-1F85D7B0B36D}" type="presOf" srcId="{E2C51DB7-A6A5-3946-854A-5315B481A7BD}" destId="{70FF3F60-697A-5F41-BBD7-1EB0314D7624}" srcOrd="0" destOrd="0" presId="urn:microsoft.com/office/officeart/2005/8/layout/orgChart1"/>
    <dgm:cxn modelId="{3038BBF3-FE99-6F4B-8A4E-D96DB85821E7}" type="presOf" srcId="{505DEE37-744B-3149-9CFA-1F673BDCF9CF}" destId="{4A086092-C8BD-2347-8B6C-C15AE4A3F6BB}" srcOrd="0" destOrd="0" presId="urn:microsoft.com/office/officeart/2005/8/layout/orgChart1"/>
    <dgm:cxn modelId="{F9C9D254-A0D8-594D-B268-4383601B82DB}" type="presOf" srcId="{06A7BB33-2F4D-F243-B116-0E3A123938AB}" destId="{C92E82C8-24F3-DD4B-8AED-E9AE34DAE400}" srcOrd="0" destOrd="0" presId="urn:microsoft.com/office/officeart/2005/8/layout/orgChart1"/>
    <dgm:cxn modelId="{C47C4DB0-0219-0840-9200-EB0514F7C403}" type="presOf" srcId="{B4C423F2-EA8B-5D4A-91F3-9C613171A6F8}" destId="{97A738BD-D5D6-C34A-B930-E9DE4B1D730D}" srcOrd="0" destOrd="0" presId="urn:microsoft.com/office/officeart/2005/8/layout/orgChart1"/>
    <dgm:cxn modelId="{8A70E7E0-A410-6040-9E97-0B8178583410}" type="presOf" srcId="{61BF8F12-13DA-2443-9D50-466D79C81A30}" destId="{C68B3CA2-BB6F-ED41-A23D-89C44CD41318}" srcOrd="0" destOrd="0" presId="urn:microsoft.com/office/officeart/2005/8/layout/orgChart1"/>
    <dgm:cxn modelId="{0B7D328E-05B7-ED4F-9873-E976A92C18AF}" srcId="{B4C423F2-EA8B-5D4A-91F3-9C613171A6F8}" destId="{F4B20645-4CB6-784D-8410-4F42F8A08F20}" srcOrd="0" destOrd="0" parTransId="{505DEE37-744B-3149-9CFA-1F673BDCF9CF}" sibTransId="{5FE7D531-35BF-0145-8E0B-7AF713B71E09}"/>
    <dgm:cxn modelId="{52F834BB-A5BB-CF41-8E7B-5C8D4444FBF1}" type="presOf" srcId="{61BF8F12-13DA-2443-9D50-466D79C81A30}" destId="{538C5A7C-F1F5-2A40-A1E4-C4C56E82A534}" srcOrd="1" destOrd="0" presId="urn:microsoft.com/office/officeart/2005/8/layout/orgChart1"/>
    <dgm:cxn modelId="{FB37AC95-03D5-554B-9184-94901EE6D693}" srcId="{B4C423F2-EA8B-5D4A-91F3-9C613171A6F8}" destId="{06A7BB33-2F4D-F243-B116-0E3A123938AB}" srcOrd="1" destOrd="0" parTransId="{E2C51DB7-A6A5-3946-854A-5315B481A7BD}" sibTransId="{4DBF6BED-5B25-9E44-AA46-F683D9AC1B28}"/>
    <dgm:cxn modelId="{6FC251C7-CC0A-3142-8924-8A978B01C8FB}" srcId="{B4C423F2-EA8B-5D4A-91F3-9C613171A6F8}" destId="{61BF8F12-13DA-2443-9D50-466D79C81A30}" srcOrd="2" destOrd="0" parTransId="{0732A216-741C-EE4C-88F1-DDA6F1DE0A5E}" sibTransId="{A693D78F-AFE7-5343-8A87-12B579DEAABA}"/>
    <dgm:cxn modelId="{7AADE35C-B7DE-2A4F-8233-77CD02FCFAA9}" type="presOf" srcId="{06A7BB33-2F4D-F243-B116-0E3A123938AB}" destId="{4B52BD3E-880F-B847-9754-9C186EE25C5A}" srcOrd="1" destOrd="0" presId="urn:microsoft.com/office/officeart/2005/8/layout/orgChart1"/>
    <dgm:cxn modelId="{784383FE-BF41-E443-A23A-9A11752A1E84}" srcId="{CF7C9544-EA7C-6840-BDD4-8767F7405032}" destId="{B4C423F2-EA8B-5D4A-91F3-9C613171A6F8}" srcOrd="0" destOrd="0" parTransId="{62C592D9-E11A-564C-80E7-AF695E56C35D}" sibTransId="{3B1EAE13-5B2D-644F-87EE-0F62E15DF084}"/>
    <dgm:cxn modelId="{FD92CCAF-4009-B445-B47C-E617381AD1A6}" type="presOf" srcId="{B4C423F2-EA8B-5D4A-91F3-9C613171A6F8}" destId="{BF82CD52-3C37-0643-ACF0-4B8ECCDAF8D5}" srcOrd="1" destOrd="0" presId="urn:microsoft.com/office/officeart/2005/8/layout/orgChart1"/>
    <dgm:cxn modelId="{5613FAB2-A80D-6048-B61C-8BCF54B317B8}" type="presOf" srcId="{F4B20645-4CB6-784D-8410-4F42F8A08F20}" destId="{EBFB7652-597B-FF44-9981-1F88F4891817}" srcOrd="1" destOrd="0" presId="urn:microsoft.com/office/officeart/2005/8/layout/orgChart1"/>
    <dgm:cxn modelId="{C29857FB-6B14-FC4D-8780-58362BF31971}" type="presParOf" srcId="{2E1FE41D-0154-B84B-ABCD-73EDF528CF2B}" destId="{52BE63F6-7D78-AC47-98F2-93C747B473CD}" srcOrd="0" destOrd="0" presId="urn:microsoft.com/office/officeart/2005/8/layout/orgChart1"/>
    <dgm:cxn modelId="{56033869-52C9-5040-B638-DCCBC2AC7153}" type="presParOf" srcId="{52BE63F6-7D78-AC47-98F2-93C747B473CD}" destId="{253966B5-3FDF-9F4B-8F36-95A0952BC429}" srcOrd="0" destOrd="0" presId="urn:microsoft.com/office/officeart/2005/8/layout/orgChart1"/>
    <dgm:cxn modelId="{19494932-F0E8-474F-BBAE-968B29C7E7CA}" type="presParOf" srcId="{253966B5-3FDF-9F4B-8F36-95A0952BC429}" destId="{97A738BD-D5D6-C34A-B930-E9DE4B1D730D}" srcOrd="0" destOrd="0" presId="urn:microsoft.com/office/officeart/2005/8/layout/orgChart1"/>
    <dgm:cxn modelId="{49B69C08-BC0F-5D48-81C4-74A91E4D7047}" type="presParOf" srcId="{253966B5-3FDF-9F4B-8F36-95A0952BC429}" destId="{BF82CD52-3C37-0643-ACF0-4B8ECCDAF8D5}" srcOrd="1" destOrd="0" presId="urn:microsoft.com/office/officeart/2005/8/layout/orgChart1"/>
    <dgm:cxn modelId="{88FE5CC0-4B69-9842-B686-CE45733E2FFB}" type="presParOf" srcId="{52BE63F6-7D78-AC47-98F2-93C747B473CD}" destId="{141716F5-B7C5-BD4E-882B-EC7CB64B0125}" srcOrd="1" destOrd="0" presId="urn:microsoft.com/office/officeart/2005/8/layout/orgChart1"/>
    <dgm:cxn modelId="{AB26A21C-24C2-6840-A439-58B5FFB518DA}" type="presParOf" srcId="{141716F5-B7C5-BD4E-882B-EC7CB64B0125}" destId="{4A086092-C8BD-2347-8B6C-C15AE4A3F6BB}" srcOrd="0" destOrd="0" presId="urn:microsoft.com/office/officeart/2005/8/layout/orgChart1"/>
    <dgm:cxn modelId="{EB005BF4-350A-F542-B842-DDB23C1CD6F9}" type="presParOf" srcId="{141716F5-B7C5-BD4E-882B-EC7CB64B0125}" destId="{38377DB4-B372-6D4A-807A-7BE743186393}" srcOrd="1" destOrd="0" presId="urn:microsoft.com/office/officeart/2005/8/layout/orgChart1"/>
    <dgm:cxn modelId="{73A1FBDD-AA82-0B4E-8B8A-9F52DF2420C5}" type="presParOf" srcId="{38377DB4-B372-6D4A-807A-7BE743186393}" destId="{FDE7E0C9-D439-394A-829D-EE9C871B777C}" srcOrd="0" destOrd="0" presId="urn:microsoft.com/office/officeart/2005/8/layout/orgChart1"/>
    <dgm:cxn modelId="{332887CB-F400-E948-A3B9-95FD2ADAA911}" type="presParOf" srcId="{FDE7E0C9-D439-394A-829D-EE9C871B777C}" destId="{D8C5FC6C-6F27-EC41-A9E2-6A4504FD3719}" srcOrd="0" destOrd="0" presId="urn:microsoft.com/office/officeart/2005/8/layout/orgChart1"/>
    <dgm:cxn modelId="{3F6849F5-E637-D942-8760-1A37DCC2B7BC}" type="presParOf" srcId="{FDE7E0C9-D439-394A-829D-EE9C871B777C}" destId="{EBFB7652-597B-FF44-9981-1F88F4891817}" srcOrd="1" destOrd="0" presId="urn:microsoft.com/office/officeart/2005/8/layout/orgChart1"/>
    <dgm:cxn modelId="{18564647-2E34-D947-879C-AD24728DEE2C}" type="presParOf" srcId="{38377DB4-B372-6D4A-807A-7BE743186393}" destId="{CE3478D6-EC1E-7F45-B38B-BC42F2FAE28F}" srcOrd="1" destOrd="0" presId="urn:microsoft.com/office/officeart/2005/8/layout/orgChart1"/>
    <dgm:cxn modelId="{8DD5FE3A-C4E7-BE42-9E94-B57A25AA0A78}" type="presParOf" srcId="{38377DB4-B372-6D4A-807A-7BE743186393}" destId="{1E21F53B-209A-214B-8C59-375353BE24D4}" srcOrd="2" destOrd="0" presId="urn:microsoft.com/office/officeart/2005/8/layout/orgChart1"/>
    <dgm:cxn modelId="{7200ADAF-BDC8-B648-84B0-9D44FC84C5E4}" type="presParOf" srcId="{141716F5-B7C5-BD4E-882B-EC7CB64B0125}" destId="{70FF3F60-697A-5F41-BBD7-1EB0314D7624}" srcOrd="2" destOrd="0" presId="urn:microsoft.com/office/officeart/2005/8/layout/orgChart1"/>
    <dgm:cxn modelId="{4935E997-5FDA-E24B-B71A-B35985DD194C}" type="presParOf" srcId="{141716F5-B7C5-BD4E-882B-EC7CB64B0125}" destId="{100CEFBE-37FC-F845-8E00-46A853422453}" srcOrd="3" destOrd="0" presId="urn:microsoft.com/office/officeart/2005/8/layout/orgChart1"/>
    <dgm:cxn modelId="{3E89CEAB-CC13-EC4B-89CB-A81F3804D6E9}" type="presParOf" srcId="{100CEFBE-37FC-F845-8E00-46A853422453}" destId="{0C49BE37-9628-504D-B456-AC40DCCB6DBE}" srcOrd="0" destOrd="0" presId="urn:microsoft.com/office/officeart/2005/8/layout/orgChart1"/>
    <dgm:cxn modelId="{C5EDEEC2-6367-1A41-B1D8-CD0D3264C1C8}" type="presParOf" srcId="{0C49BE37-9628-504D-B456-AC40DCCB6DBE}" destId="{C92E82C8-24F3-DD4B-8AED-E9AE34DAE400}" srcOrd="0" destOrd="0" presId="urn:microsoft.com/office/officeart/2005/8/layout/orgChart1"/>
    <dgm:cxn modelId="{7865E9FA-6F79-CB49-87D1-9E28896259DF}" type="presParOf" srcId="{0C49BE37-9628-504D-B456-AC40DCCB6DBE}" destId="{4B52BD3E-880F-B847-9754-9C186EE25C5A}" srcOrd="1" destOrd="0" presId="urn:microsoft.com/office/officeart/2005/8/layout/orgChart1"/>
    <dgm:cxn modelId="{667A759B-B162-E44D-8834-2474C01A2C38}" type="presParOf" srcId="{100CEFBE-37FC-F845-8E00-46A853422453}" destId="{2462EAEB-A70B-2D4D-B370-E4ADCECAC900}" srcOrd="1" destOrd="0" presId="urn:microsoft.com/office/officeart/2005/8/layout/orgChart1"/>
    <dgm:cxn modelId="{37A5D007-9431-D240-B39A-F9BA11C810EF}" type="presParOf" srcId="{100CEFBE-37FC-F845-8E00-46A853422453}" destId="{F0C1476C-31A6-2447-8282-9F0B280D57FC}" srcOrd="2" destOrd="0" presId="urn:microsoft.com/office/officeart/2005/8/layout/orgChart1"/>
    <dgm:cxn modelId="{78D8882F-834E-4E4A-87DE-A21AA609F9F9}" type="presParOf" srcId="{141716F5-B7C5-BD4E-882B-EC7CB64B0125}" destId="{A2906F32-E64D-AE4B-AE25-95A3967F9DD3}" srcOrd="4" destOrd="0" presId="urn:microsoft.com/office/officeart/2005/8/layout/orgChart1"/>
    <dgm:cxn modelId="{A49CA053-5A98-EB4D-A1DF-5EE54391AC96}" type="presParOf" srcId="{141716F5-B7C5-BD4E-882B-EC7CB64B0125}" destId="{9632B22D-978A-D344-9FB4-AA283036E6E6}" srcOrd="5" destOrd="0" presId="urn:microsoft.com/office/officeart/2005/8/layout/orgChart1"/>
    <dgm:cxn modelId="{2C19D0A8-1411-6947-9159-7B9969EFFD13}" type="presParOf" srcId="{9632B22D-978A-D344-9FB4-AA283036E6E6}" destId="{ECC80862-9C92-EC46-8FFB-0B86CDC5F27C}" srcOrd="0" destOrd="0" presId="urn:microsoft.com/office/officeart/2005/8/layout/orgChart1"/>
    <dgm:cxn modelId="{D4589955-7E9C-4644-89F5-958129E2761C}" type="presParOf" srcId="{ECC80862-9C92-EC46-8FFB-0B86CDC5F27C}" destId="{C68B3CA2-BB6F-ED41-A23D-89C44CD41318}" srcOrd="0" destOrd="0" presId="urn:microsoft.com/office/officeart/2005/8/layout/orgChart1"/>
    <dgm:cxn modelId="{AB6CFA8E-8313-3E4A-B4E4-1867CDC3DA81}" type="presParOf" srcId="{ECC80862-9C92-EC46-8FFB-0B86CDC5F27C}" destId="{538C5A7C-F1F5-2A40-A1E4-C4C56E82A534}" srcOrd="1" destOrd="0" presId="urn:microsoft.com/office/officeart/2005/8/layout/orgChart1"/>
    <dgm:cxn modelId="{41AE73CD-68AF-2648-AC81-720AE7D76951}" type="presParOf" srcId="{9632B22D-978A-D344-9FB4-AA283036E6E6}" destId="{9341CCF5-83E0-3043-A8AF-FD12143EFDFF}" srcOrd="1" destOrd="0" presId="urn:microsoft.com/office/officeart/2005/8/layout/orgChart1"/>
    <dgm:cxn modelId="{814D1D0F-ED44-D84D-9E66-7D45795FA5C5}" type="presParOf" srcId="{9632B22D-978A-D344-9FB4-AA283036E6E6}" destId="{0F44DE41-039D-1F4F-89B7-14C3187178E8}" srcOrd="2" destOrd="0" presId="urn:microsoft.com/office/officeart/2005/8/layout/orgChart1"/>
    <dgm:cxn modelId="{6EDFACA8-D02F-0444-BDCD-81F461C03DFC}" type="presParOf" srcId="{52BE63F6-7D78-AC47-98F2-93C747B473CD}" destId="{54961707-08B0-8040-816C-71AB21B68EE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906F32-E64D-AE4B-AE25-95A3967F9DD3}">
      <dsp:nvSpPr>
        <dsp:cNvPr id="0" name=""/>
        <dsp:cNvSpPr/>
      </dsp:nvSpPr>
      <dsp:spPr>
        <a:xfrm>
          <a:off x="3624447" y="864973"/>
          <a:ext cx="2093216" cy="3632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642"/>
              </a:lnTo>
              <a:lnTo>
                <a:pt x="2093216" y="181642"/>
              </a:lnTo>
              <a:lnTo>
                <a:pt x="2093216" y="363285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FF3F60-697A-5F41-BBD7-1EB0314D7624}">
      <dsp:nvSpPr>
        <dsp:cNvPr id="0" name=""/>
        <dsp:cNvSpPr/>
      </dsp:nvSpPr>
      <dsp:spPr>
        <a:xfrm>
          <a:off x="3578728" y="864973"/>
          <a:ext cx="91440" cy="3632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285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086092-C8BD-2347-8B6C-C15AE4A3F6BB}">
      <dsp:nvSpPr>
        <dsp:cNvPr id="0" name=""/>
        <dsp:cNvSpPr/>
      </dsp:nvSpPr>
      <dsp:spPr>
        <a:xfrm>
          <a:off x="1531231" y="864973"/>
          <a:ext cx="2093216" cy="363285"/>
        </a:xfrm>
        <a:custGeom>
          <a:avLst/>
          <a:gdLst/>
          <a:ahLst/>
          <a:cxnLst/>
          <a:rect l="0" t="0" r="0" b="0"/>
          <a:pathLst>
            <a:path>
              <a:moveTo>
                <a:pt x="2093216" y="0"/>
              </a:moveTo>
              <a:lnTo>
                <a:pt x="2093216" y="181642"/>
              </a:lnTo>
              <a:lnTo>
                <a:pt x="0" y="181642"/>
              </a:lnTo>
              <a:lnTo>
                <a:pt x="0" y="363285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A738BD-D5D6-C34A-B930-E9DE4B1D730D}">
      <dsp:nvSpPr>
        <dsp:cNvPr id="0" name=""/>
        <dsp:cNvSpPr/>
      </dsp:nvSpPr>
      <dsp:spPr>
        <a:xfrm>
          <a:off x="2759482" y="7"/>
          <a:ext cx="1729930" cy="8649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Parent Company</a:t>
          </a:r>
          <a:endParaRPr lang="en-US" sz="2600" kern="1200" dirty="0"/>
        </a:p>
      </dsp:txBody>
      <dsp:txXfrm>
        <a:off x="2759482" y="7"/>
        <a:ext cx="1729930" cy="864965"/>
      </dsp:txXfrm>
    </dsp:sp>
    <dsp:sp modelId="{D8C5FC6C-6F27-EC41-A9E2-6A4504FD3719}">
      <dsp:nvSpPr>
        <dsp:cNvPr id="0" name=""/>
        <dsp:cNvSpPr/>
      </dsp:nvSpPr>
      <dsp:spPr>
        <a:xfrm>
          <a:off x="666266" y="1228258"/>
          <a:ext cx="1729930" cy="8649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Subsidiary </a:t>
          </a:r>
          <a:endParaRPr lang="en-US" sz="2600" kern="1200" dirty="0"/>
        </a:p>
      </dsp:txBody>
      <dsp:txXfrm>
        <a:off x="666266" y="1228258"/>
        <a:ext cx="1729930" cy="864965"/>
      </dsp:txXfrm>
    </dsp:sp>
    <dsp:sp modelId="{C92E82C8-24F3-DD4B-8AED-E9AE34DAE400}">
      <dsp:nvSpPr>
        <dsp:cNvPr id="0" name=""/>
        <dsp:cNvSpPr/>
      </dsp:nvSpPr>
      <dsp:spPr>
        <a:xfrm>
          <a:off x="2759482" y="1228258"/>
          <a:ext cx="1729930" cy="8649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Subsidiary </a:t>
          </a:r>
          <a:endParaRPr lang="en-US" sz="2600" kern="1200" dirty="0"/>
        </a:p>
      </dsp:txBody>
      <dsp:txXfrm>
        <a:off x="2759482" y="1228258"/>
        <a:ext cx="1729930" cy="864965"/>
      </dsp:txXfrm>
    </dsp:sp>
    <dsp:sp modelId="{C68B3CA2-BB6F-ED41-A23D-89C44CD41318}">
      <dsp:nvSpPr>
        <dsp:cNvPr id="0" name=""/>
        <dsp:cNvSpPr/>
      </dsp:nvSpPr>
      <dsp:spPr>
        <a:xfrm>
          <a:off x="4852698" y="1228258"/>
          <a:ext cx="1729930" cy="8649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Subsidiary </a:t>
          </a:r>
          <a:endParaRPr lang="en-US" sz="2600" kern="1200" dirty="0"/>
        </a:p>
      </dsp:txBody>
      <dsp:txXfrm>
        <a:off x="4852698" y="1228258"/>
        <a:ext cx="1729930" cy="864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591AB-539B-E44D-8471-C117046A1B08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9654D-C5D9-4B45-99FF-5394BE331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75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9654D-C5D9-4B45-99FF-5394BE331C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13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83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2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9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9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1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97F98-C16D-4B4E-8EF6-7C355856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0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5E5E5"/>
            </a:gs>
            <a:gs pos="0">
              <a:schemeClr val="bg1"/>
            </a:gs>
            <a:gs pos="96000">
              <a:srgbClr val="E0E0E0"/>
            </a:gs>
            <a:gs pos="76000">
              <a:schemeClr val="bg1"/>
            </a:gs>
            <a:gs pos="11000">
              <a:schemeClr val="bg1"/>
            </a:gs>
            <a:gs pos="4000">
              <a:schemeClr val="accent3">
                <a:lumMod val="45000"/>
                <a:lumOff val="5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Limited Arbitrage in Equity Market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 Mitchell, Todd </a:t>
            </a:r>
            <a:r>
              <a:rPr lang="en-US" dirty="0" err="1" smtClean="0"/>
              <a:t>Pulvino</a:t>
            </a:r>
            <a:r>
              <a:rPr lang="en-US" dirty="0" smtClean="0"/>
              <a:t>, and Erik Stafford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60"/>
          <a:stretch/>
        </p:blipFill>
        <p:spPr>
          <a:xfrm>
            <a:off x="952499" y="1747727"/>
            <a:ext cx="10572751" cy="270674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 smtClean="0"/>
              <a:t>Topics in Quant Finance</a:t>
            </a:r>
            <a:endParaRPr lang="en-US" sz="4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6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5E5E5"/>
            </a:gs>
            <a:gs pos="0">
              <a:schemeClr val="bg1"/>
            </a:gs>
            <a:gs pos="96000">
              <a:srgbClr val="E0E0E0"/>
            </a:gs>
            <a:gs pos="76000">
              <a:schemeClr val="bg1"/>
            </a:gs>
            <a:gs pos="11000">
              <a:schemeClr val="bg1"/>
            </a:gs>
            <a:gs pos="4000">
              <a:schemeClr val="accent3">
                <a:lumMod val="45000"/>
                <a:lumOff val="5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Investment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8108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Performance of negative-stub-value investment will be summarized in:</a:t>
            </a:r>
          </a:p>
          <a:p>
            <a:r>
              <a:rPr lang="en-US" dirty="0" smtClean="0"/>
              <a:t>Assuming held individually</a:t>
            </a:r>
          </a:p>
          <a:p>
            <a:pPr lvl="1"/>
            <a:r>
              <a:rPr lang="en-US" dirty="0" smtClean="0"/>
              <a:t>Investment horizon is 1 year, or holding period + risk free rate</a:t>
            </a:r>
          </a:p>
          <a:p>
            <a:pPr lvl="1"/>
            <a:r>
              <a:rPr lang="en-US" dirty="0" smtClean="0"/>
              <a:t>Mean annualized return – risk-free rate</a:t>
            </a:r>
          </a:p>
          <a:p>
            <a:pPr lvl="1"/>
            <a:r>
              <a:rPr lang="en-US" dirty="0" smtClean="0"/>
              <a:t>Frequency of negative returns, margin calls</a:t>
            </a:r>
          </a:p>
          <a:p>
            <a:r>
              <a:rPr lang="en-US" dirty="0" smtClean="0"/>
              <a:t>Assuming in a portfolio</a:t>
            </a:r>
          </a:p>
          <a:p>
            <a:pPr lvl="1"/>
            <a:r>
              <a:rPr lang="en-US" dirty="0" smtClean="0"/>
              <a:t>Individual initial weight &lt;= 20% </a:t>
            </a:r>
          </a:p>
          <a:p>
            <a:pPr lvl="1"/>
            <a:r>
              <a:rPr lang="en-US" dirty="0" smtClean="0"/>
              <a:t>Rebalance when 1)Trigger trade signal 2)Terminated by an events 3) Maintenance margin call</a:t>
            </a:r>
          </a:p>
          <a:p>
            <a:pPr lvl="1"/>
            <a:r>
              <a:rPr lang="en-US" dirty="0" smtClean="0"/>
              <a:t>Summarize return from a calendar-time-portfolio vs FF3F model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41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5E5E5"/>
            </a:gs>
            <a:gs pos="0">
              <a:schemeClr val="bg1"/>
            </a:gs>
            <a:gs pos="96000">
              <a:srgbClr val="E0E0E0"/>
            </a:gs>
            <a:gs pos="76000">
              <a:schemeClr val="bg1"/>
            </a:gs>
            <a:gs pos="11000">
              <a:schemeClr val="bg1"/>
            </a:gs>
            <a:gs pos="4000">
              <a:schemeClr val="accent3">
                <a:lumMod val="45000"/>
                <a:lumOff val="5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of </a:t>
            </a:r>
            <a:r>
              <a:rPr lang="en-US" dirty="0" smtClean="0"/>
              <a:t>Convergence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19675"/>
            <a:ext cx="6280900" cy="53383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714131" y="3209365"/>
            <a:ext cx="3635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Conclusion:</a:t>
            </a:r>
          </a:p>
          <a:p>
            <a:endParaRPr lang="en-US" dirty="0" smtClean="0"/>
          </a:p>
          <a:p>
            <a:r>
              <a:rPr lang="en-US" dirty="0" smtClean="0"/>
              <a:t>A decent amount of “arbitrage” </a:t>
            </a:r>
            <a:r>
              <a:rPr lang="en-US" b="1" dirty="0" smtClean="0"/>
              <a:t>NEVER</a:t>
            </a:r>
            <a:r>
              <a:rPr lang="en-US" dirty="0" smtClean="0"/>
              <a:t> converge!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" y="1519675"/>
            <a:ext cx="6280900" cy="14655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32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5E5E5"/>
            </a:gs>
            <a:gs pos="0">
              <a:schemeClr val="bg1"/>
            </a:gs>
            <a:gs pos="96000">
              <a:srgbClr val="E0E0E0"/>
            </a:gs>
            <a:gs pos="76000">
              <a:schemeClr val="bg1"/>
            </a:gs>
            <a:gs pos="11000">
              <a:schemeClr val="bg1"/>
            </a:gs>
            <a:gs pos="4000">
              <a:schemeClr val="accent3">
                <a:lumMod val="45000"/>
                <a:lumOff val="5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Investment Returns </a:t>
            </a:r>
            <a:r>
              <a:rPr lang="en-US" sz="2400" dirty="0"/>
              <a:t>Using Rule 1</a:t>
            </a: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720" y="1577810"/>
            <a:ext cx="5401429" cy="1733792"/>
          </a:xfrm>
        </p:spPr>
      </p:pic>
      <p:grpSp>
        <p:nvGrpSpPr>
          <p:cNvPr id="16" name="Group 15"/>
          <p:cNvGrpSpPr/>
          <p:nvPr/>
        </p:nvGrpSpPr>
        <p:grpSpPr>
          <a:xfrm>
            <a:off x="838200" y="1514094"/>
            <a:ext cx="5382376" cy="4791744"/>
            <a:chOff x="838200" y="1514094"/>
            <a:chExt cx="5382376" cy="4791744"/>
          </a:xfrm>
        </p:grpSpPr>
        <p:pic>
          <p:nvPicPr>
            <p:cNvPr id="5" name="Picture 4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14094"/>
              <a:ext cx="5382376" cy="4791744"/>
            </a:xfrm>
            <a:prstGeom prst="rect">
              <a:avLst/>
            </a:prstGeom>
          </p:spPr>
        </p:pic>
        <p:grpSp>
          <p:nvGrpSpPr>
            <p:cNvPr id="15" name="Group 14"/>
            <p:cNvGrpSpPr/>
            <p:nvPr/>
          </p:nvGrpSpPr>
          <p:grpSpPr>
            <a:xfrm>
              <a:off x="873417" y="2704561"/>
              <a:ext cx="109923" cy="3326150"/>
              <a:chOff x="6252234" y="2722491"/>
              <a:chExt cx="109923" cy="3326150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6252234" y="2722491"/>
                <a:ext cx="97123" cy="635755"/>
                <a:chOff x="6252234" y="2722491"/>
                <a:chExt cx="97123" cy="635755"/>
              </a:xfrm>
            </p:grpSpPr>
            <p:sp>
              <p:nvSpPr>
                <p:cNvPr id="6" name="Oval 5"/>
                <p:cNvSpPr/>
                <p:nvPr/>
              </p:nvSpPr>
              <p:spPr>
                <a:xfrm>
                  <a:off x="6252234" y="2722491"/>
                  <a:ext cx="93288" cy="9328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Oval 6"/>
                <p:cNvSpPr/>
                <p:nvPr/>
              </p:nvSpPr>
              <p:spPr>
                <a:xfrm>
                  <a:off x="6256069" y="3264958"/>
                  <a:ext cx="93288" cy="9328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6257559" y="4063206"/>
                <a:ext cx="97123" cy="635755"/>
                <a:chOff x="6270164" y="2722491"/>
                <a:chExt cx="97123" cy="635755"/>
              </a:xfrm>
            </p:grpSpPr>
            <p:sp>
              <p:nvSpPr>
                <p:cNvPr id="10" name="Oval 9"/>
                <p:cNvSpPr/>
                <p:nvPr/>
              </p:nvSpPr>
              <p:spPr>
                <a:xfrm>
                  <a:off x="6270164" y="2722491"/>
                  <a:ext cx="93288" cy="9328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6273999" y="3264958"/>
                  <a:ext cx="93288" cy="9328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6265034" y="5412886"/>
                <a:ext cx="97123" cy="635755"/>
                <a:chOff x="6261199" y="2722491"/>
                <a:chExt cx="97123" cy="635755"/>
              </a:xfrm>
            </p:grpSpPr>
            <p:sp>
              <p:nvSpPr>
                <p:cNvPr id="13" name="Oval 12"/>
                <p:cNvSpPr/>
                <p:nvPr/>
              </p:nvSpPr>
              <p:spPr>
                <a:xfrm>
                  <a:off x="6261199" y="2722491"/>
                  <a:ext cx="93288" cy="9328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6265034" y="3264958"/>
                  <a:ext cx="93288" cy="9328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7" name="TextBox 16"/>
          <p:cNvSpPr txBox="1"/>
          <p:nvPr/>
        </p:nvSpPr>
        <p:spPr>
          <a:xfrm>
            <a:off x="6796738" y="3785623"/>
            <a:ext cx="40923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Conclusion:</a:t>
            </a:r>
          </a:p>
          <a:p>
            <a:endParaRPr lang="en-US" dirty="0" smtClean="0"/>
          </a:p>
          <a:p>
            <a:r>
              <a:rPr lang="en-US" dirty="0" smtClean="0"/>
              <a:t>Return are very </a:t>
            </a:r>
            <a:r>
              <a:rPr lang="en-US" b="1" dirty="0" smtClean="0"/>
              <a:t>volatile </a:t>
            </a:r>
          </a:p>
          <a:p>
            <a:endParaRPr lang="en-US" dirty="0"/>
          </a:p>
          <a:p>
            <a:r>
              <a:rPr lang="en-US" dirty="0" smtClean="0"/>
              <a:t>High chance of getting </a:t>
            </a:r>
            <a:r>
              <a:rPr lang="en-US" b="1" dirty="0" smtClean="0"/>
              <a:t>margin call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84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5E5E5"/>
            </a:gs>
            <a:gs pos="0">
              <a:schemeClr val="bg1"/>
            </a:gs>
            <a:gs pos="96000">
              <a:srgbClr val="E0E0E0"/>
            </a:gs>
            <a:gs pos="76000">
              <a:schemeClr val="bg1"/>
            </a:gs>
            <a:gs pos="11000">
              <a:schemeClr val="bg1"/>
            </a:gs>
            <a:gs pos="4000">
              <a:schemeClr val="accent3">
                <a:lumMod val="45000"/>
                <a:lumOff val="5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Calendar-time Portfolio Regression </a:t>
            </a:r>
            <a:r>
              <a:rPr lang="en-US" sz="4000" dirty="0" smtClean="0"/>
              <a:t>Results</a:t>
            </a:r>
            <a:endParaRPr lang="en-US" sz="4000" dirty="0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04"/>
          <a:stretch/>
        </p:blipFill>
        <p:spPr>
          <a:xfrm>
            <a:off x="7270376" y="1690689"/>
            <a:ext cx="4867195" cy="2397218"/>
          </a:xfrm>
        </p:spPr>
      </p:pic>
      <p:grpSp>
        <p:nvGrpSpPr>
          <p:cNvPr id="10" name="Group 9"/>
          <p:cNvGrpSpPr/>
          <p:nvPr/>
        </p:nvGrpSpPr>
        <p:grpSpPr>
          <a:xfrm>
            <a:off x="838200" y="1556218"/>
            <a:ext cx="6495879" cy="4091547"/>
            <a:chOff x="5168051" y="1663793"/>
            <a:chExt cx="6495879" cy="4091547"/>
          </a:xfrm>
        </p:grpSpPr>
        <p:pic>
          <p:nvPicPr>
            <p:cNvPr id="8" name="Picture 7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8051" y="1663793"/>
              <a:ext cx="6495879" cy="4055688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7718612" y="2017058"/>
              <a:ext cx="609600" cy="373828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594597" y="4170437"/>
            <a:ext cx="4092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Conclusion:</a:t>
            </a:r>
          </a:p>
          <a:p>
            <a:endParaRPr lang="en-US" dirty="0" smtClean="0"/>
          </a:p>
          <a:p>
            <a:r>
              <a:rPr lang="en-US" dirty="0" smtClean="0"/>
              <a:t>No strong proof of </a:t>
            </a:r>
            <a:r>
              <a:rPr lang="en-US" b="1" dirty="0" smtClean="0"/>
              <a:t>Alpha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45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5E5E5"/>
            </a:gs>
            <a:gs pos="0">
              <a:schemeClr val="bg1"/>
            </a:gs>
            <a:gs pos="96000">
              <a:srgbClr val="E0E0E0"/>
            </a:gs>
            <a:gs pos="76000">
              <a:schemeClr val="bg1"/>
            </a:gs>
            <a:gs pos="11000">
              <a:schemeClr val="bg1"/>
            </a:gs>
            <a:gs pos="4000">
              <a:schemeClr val="accent3">
                <a:lumMod val="45000"/>
                <a:lumOff val="5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Risk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5553" y="1534431"/>
            <a:ext cx="4128246" cy="247743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Definition:</a:t>
            </a:r>
          </a:p>
          <a:p>
            <a:pPr lvl="1"/>
            <a:r>
              <a:rPr lang="en-US" sz="1600" dirty="0"/>
              <a:t>the possibility that the </a:t>
            </a:r>
            <a:r>
              <a:rPr lang="en-US" sz="1600" dirty="0" smtClean="0"/>
              <a:t>negative stub-value </a:t>
            </a:r>
            <a:r>
              <a:rPr lang="en-US" sz="1600" dirty="0"/>
              <a:t>trade is terminated before prices converge to fundamental </a:t>
            </a:r>
            <a:r>
              <a:rPr lang="en-US" sz="1600" dirty="0" smtClean="0"/>
              <a:t>values</a:t>
            </a:r>
          </a:p>
          <a:p>
            <a:r>
              <a:rPr lang="en-US" sz="1800" dirty="0" smtClean="0"/>
              <a:t>Break of Parent-Subsidiary Link</a:t>
            </a:r>
          </a:p>
          <a:p>
            <a:pPr lvl="1"/>
            <a:endParaRPr lang="en-US" sz="16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19675"/>
            <a:ext cx="6280900" cy="53383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8200" y="3836893"/>
            <a:ext cx="6280900" cy="3496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5683622"/>
            <a:ext cx="6280900" cy="3496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85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5E5E5"/>
            </a:gs>
            <a:gs pos="0">
              <a:schemeClr val="bg1"/>
            </a:gs>
            <a:gs pos="96000">
              <a:srgbClr val="E0E0E0"/>
            </a:gs>
            <a:gs pos="76000">
              <a:schemeClr val="bg1"/>
            </a:gs>
            <a:gs pos="11000">
              <a:schemeClr val="bg1"/>
            </a:gs>
            <a:gs pos="4000">
              <a:schemeClr val="accent3">
                <a:lumMod val="45000"/>
                <a:lumOff val="5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Financing Risk 1) Horizon Risk	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5649113" cy="4115374"/>
          </a:xfrm>
        </p:spPr>
      </p:pic>
      <p:sp>
        <p:nvSpPr>
          <p:cNvPr id="5" name="Rectangle 4"/>
          <p:cNvSpPr/>
          <p:nvPr/>
        </p:nvSpPr>
        <p:spPr>
          <a:xfrm>
            <a:off x="950360" y="2330825"/>
            <a:ext cx="5405615" cy="8426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50359" y="3225762"/>
            <a:ext cx="5405616" cy="8426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225553" y="1534431"/>
            <a:ext cx="4128246" cy="2477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Definition: </a:t>
            </a:r>
          </a:p>
          <a:p>
            <a:pPr lvl="1"/>
            <a:r>
              <a:rPr lang="en-US" sz="1200" dirty="0" smtClean="0"/>
              <a:t>Trading days between trade signals</a:t>
            </a:r>
          </a:p>
          <a:p>
            <a:pPr lvl="1"/>
            <a:endParaRPr lang="en-US" sz="1200" dirty="0"/>
          </a:p>
          <a:p>
            <a:r>
              <a:rPr lang="en-US" sz="1600" dirty="0" smtClean="0"/>
              <a:t>Conclusion: </a:t>
            </a:r>
          </a:p>
          <a:p>
            <a:pPr lvl="1"/>
            <a:r>
              <a:rPr lang="en-US" sz="1200" dirty="0" smtClean="0"/>
              <a:t>Uncertainty over the time until convergence is large and has a significant effect on returns</a:t>
            </a:r>
          </a:p>
          <a:p>
            <a:pPr lvl="1"/>
            <a:r>
              <a:rPr lang="en-US" sz="1200" dirty="0" smtClean="0"/>
              <a:t>Using rule 1, 10% of the investment is worse than risk free securities</a:t>
            </a:r>
          </a:p>
          <a:p>
            <a:pPr lvl="1"/>
            <a:r>
              <a:rPr lang="en-US" sz="1200" dirty="0" smtClean="0"/>
              <a:t>Using rule 2, 25% of the investment is worse than risk free securities.</a:t>
            </a:r>
            <a:endParaRPr lang="en-US" sz="1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04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5E5E5"/>
            </a:gs>
            <a:gs pos="0">
              <a:schemeClr val="bg1"/>
            </a:gs>
            <a:gs pos="96000">
              <a:srgbClr val="E0E0E0"/>
            </a:gs>
            <a:gs pos="76000">
              <a:schemeClr val="bg1"/>
            </a:gs>
            <a:gs pos="11000">
              <a:schemeClr val="bg1"/>
            </a:gs>
            <a:gs pos="4000">
              <a:schemeClr val="accent3">
                <a:lumMod val="45000"/>
                <a:lumOff val="5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Financing Risk 2) Margin Risk	</a:t>
            </a:r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74" y="1690688"/>
            <a:ext cx="6161605" cy="2786367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7225553" y="1534430"/>
                <a:ext cx="4128246" cy="532356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400" dirty="0" smtClean="0"/>
              </a:p>
              <a:p>
                <a:endParaRPr lang="en-US" sz="1400" dirty="0"/>
              </a:p>
              <a:p>
                <a:r>
                  <a:rPr lang="en-US" sz="1400" b="1" dirty="0" smtClean="0"/>
                  <a:t>Margin call #1:</a:t>
                </a:r>
                <a:endParaRPr lang="en-US" sz="1400" b="1" i="1" dirty="0" smtClean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𝑆𝑡𝑢𝑏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94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𝑀𝑖𝑙𝑙𝑖𝑜𝑛</m:t>
                    </m:r>
                  </m:oMath>
                </a14:m>
                <a:endParaRPr lang="en-US" sz="1400" dirty="0" smtClean="0"/>
              </a:p>
              <a:p>
                <a:pPr lvl="1"/>
                <a:r>
                  <a:rPr lang="en-US" sz="1400" dirty="0" smtClean="0"/>
                  <a:t>R = - 26% in 7 trading days </a:t>
                </a:r>
              </a:p>
              <a:p>
                <a:r>
                  <a:rPr lang="en-US" sz="1400" b="1" dirty="0"/>
                  <a:t>Margin call </a:t>
                </a:r>
                <a:r>
                  <a:rPr lang="en-US" sz="1400" b="1" dirty="0" smtClean="0"/>
                  <a:t>#2: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𝑆𝑡𝑢𝑏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254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𝑀𝑖𝑙𝑙𝑖𝑜𝑛</m:t>
                    </m:r>
                  </m:oMath>
                </a14:m>
                <a:endParaRPr lang="en-US" sz="1400" dirty="0"/>
              </a:p>
              <a:p>
                <a:pPr lvl="1"/>
                <a:r>
                  <a:rPr lang="en-US" sz="1400" dirty="0" smtClean="0"/>
                  <a:t>R = - 84% </a:t>
                </a:r>
                <a:r>
                  <a:rPr lang="en-US" sz="1400" dirty="0"/>
                  <a:t>in </a:t>
                </a:r>
                <a:r>
                  <a:rPr lang="en-US" sz="1400" dirty="0" smtClean="0"/>
                  <a:t>1 </a:t>
                </a:r>
                <a:r>
                  <a:rPr lang="en-US" sz="1400" dirty="0"/>
                  <a:t>trading days </a:t>
                </a:r>
              </a:p>
              <a:p>
                <a:r>
                  <a:rPr lang="en-US" sz="1400" b="1" dirty="0"/>
                  <a:t>Margin call </a:t>
                </a:r>
                <a:r>
                  <a:rPr lang="en-US" sz="1400" b="1" dirty="0" smtClean="0"/>
                  <a:t>#3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𝑆𝑡𝑢𝑏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505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𝑀𝑖𝑙𝑙𝑖𝑜𝑛</m:t>
                    </m:r>
                  </m:oMath>
                </a14:m>
                <a:endParaRPr lang="en-US" sz="1400" dirty="0"/>
              </a:p>
              <a:p>
                <a:pPr lvl="1"/>
                <a:r>
                  <a:rPr lang="en-US" sz="1400" dirty="0" smtClean="0"/>
                  <a:t>R = - 91% </a:t>
                </a:r>
                <a:r>
                  <a:rPr lang="en-US" sz="1400" dirty="0"/>
                  <a:t>in </a:t>
                </a:r>
                <a:r>
                  <a:rPr lang="en-US" sz="1400" dirty="0" smtClean="0"/>
                  <a:t>1 </a:t>
                </a:r>
                <a:r>
                  <a:rPr lang="en-US" sz="1400" dirty="0"/>
                  <a:t>trading days </a:t>
                </a:r>
              </a:p>
              <a:p>
                <a:r>
                  <a:rPr lang="en-US" sz="1400" b="1" dirty="0"/>
                  <a:t>Margin call </a:t>
                </a:r>
                <a:r>
                  <a:rPr lang="en-US" sz="1400" b="1" dirty="0" smtClean="0"/>
                  <a:t>#4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𝑆𝑡𝑢𝑏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766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𝑀𝑖𝑙𝑙𝑖𝑜𝑛</m:t>
                    </m:r>
                  </m:oMath>
                </a14:m>
                <a:endParaRPr lang="en-US" sz="1400" dirty="0"/>
              </a:p>
              <a:p>
                <a:pPr lvl="1"/>
                <a:r>
                  <a:rPr lang="en-US" sz="1400" dirty="0" smtClean="0"/>
                  <a:t>R = - 63% </a:t>
                </a:r>
                <a:r>
                  <a:rPr lang="en-US" sz="1400" dirty="0"/>
                  <a:t>in </a:t>
                </a:r>
                <a:r>
                  <a:rPr lang="en-US" sz="1400" dirty="0" smtClean="0"/>
                  <a:t>1 </a:t>
                </a:r>
                <a:r>
                  <a:rPr lang="en-US" sz="1400" dirty="0"/>
                  <a:t>trading days </a:t>
                </a:r>
                <a:endParaRPr lang="en-US" sz="1400" dirty="0" smtClean="0"/>
              </a:p>
              <a:p>
                <a:r>
                  <a:rPr lang="en-US" sz="1400" b="1" dirty="0" smtClean="0"/>
                  <a:t>When finally converge:</a:t>
                </a:r>
              </a:p>
              <a:p>
                <a:pPr lvl="1"/>
                <a:r>
                  <a:rPr lang="en-US" sz="1400" dirty="0" smtClean="0"/>
                  <a:t>R = - 99% over all return</a:t>
                </a:r>
                <a:endParaRPr lang="en-US" sz="1400" b="1" dirty="0"/>
              </a:p>
              <a:p>
                <a:endParaRPr lang="en-US" sz="1400" dirty="0" smtClean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5553" y="1534430"/>
                <a:ext cx="4128246" cy="5323569"/>
              </a:xfrm>
              <a:prstGeom prst="rect">
                <a:avLst/>
              </a:prstGeom>
              <a:blipFill rotWithShape="0">
                <a:blip r:embed="rId3"/>
                <a:stretch>
                  <a:fillRect l="-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51074" y="4652682"/>
                <a:ext cx="6274479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20% </a:t>
                </a:r>
                <a:r>
                  <a:rPr lang="en-US" dirty="0" err="1" smtClean="0"/>
                  <a:t>Ubid</a:t>
                </a:r>
                <a:r>
                  <a:rPr lang="en-US" dirty="0" smtClean="0"/>
                  <a:t> for IPO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Distribute remaining 80% to CC’s current stockholders after 6 month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1 share CC Long + 0.72 </a:t>
                </a:r>
                <a:r>
                  <a:rPr lang="en-US" dirty="0" err="1" smtClean="0"/>
                  <a:t>shars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Ubid</a:t>
                </a:r>
                <a:r>
                  <a:rPr lang="en-US" dirty="0" smtClean="0"/>
                  <a:t> Short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𝑆𝑡𝑢𝑏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=−28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𝑀𝑖𝑙𝑙𝑖𝑜𝑛</m:t>
                    </m:r>
                  </m:oMath>
                </a14:m>
                <a:endParaRPr lang="en-US" b="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Regulation T leverage (realistic margin requirement)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b="0" dirty="0" smtClean="0"/>
                  <a:t>R = 45% at the end of the 6 month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b="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074" y="4652682"/>
                <a:ext cx="6274479" cy="2585323"/>
              </a:xfrm>
              <a:prstGeom prst="rect">
                <a:avLst/>
              </a:prstGeom>
              <a:blipFill rotWithShape="0">
                <a:blip r:embed="rId4"/>
                <a:stretch>
                  <a:fillRect l="-583" t="-1179" r="-15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998519" y="1478645"/>
            <a:ext cx="6274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Creative Computers (CC) – </a:t>
            </a:r>
            <a:r>
              <a:rPr lang="en-US" dirty="0" err="1" smtClean="0"/>
              <a:t>Ubid</a:t>
            </a:r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0650071" y="2474260"/>
            <a:ext cx="896470" cy="28687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Liquidate</a:t>
            </a:r>
            <a:endParaRPr lang="en-US" sz="1000" b="1" dirty="0"/>
          </a:p>
        </p:txBody>
      </p:sp>
      <p:sp>
        <p:nvSpPr>
          <p:cNvPr id="11" name="Rectangle 10"/>
          <p:cNvSpPr/>
          <p:nvPr/>
        </p:nvSpPr>
        <p:spPr>
          <a:xfrm>
            <a:off x="10661277" y="3299853"/>
            <a:ext cx="896470" cy="28687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Liquidate</a:t>
            </a:r>
            <a:endParaRPr lang="en-US" sz="1000" b="1" dirty="0"/>
          </a:p>
        </p:txBody>
      </p:sp>
      <p:sp>
        <p:nvSpPr>
          <p:cNvPr id="12" name="Rectangle 11"/>
          <p:cNvSpPr/>
          <p:nvPr/>
        </p:nvSpPr>
        <p:spPr>
          <a:xfrm>
            <a:off x="10650071" y="4125446"/>
            <a:ext cx="896470" cy="28687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Liquidate</a:t>
            </a:r>
            <a:endParaRPr lang="en-US" sz="1000" b="1" dirty="0"/>
          </a:p>
        </p:txBody>
      </p:sp>
      <p:sp>
        <p:nvSpPr>
          <p:cNvPr id="13" name="Rectangle 12"/>
          <p:cNvSpPr/>
          <p:nvPr/>
        </p:nvSpPr>
        <p:spPr>
          <a:xfrm>
            <a:off x="10650071" y="4952720"/>
            <a:ext cx="896470" cy="28687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Liquidate</a:t>
            </a:r>
            <a:endParaRPr lang="en-US" sz="1000" b="1" dirty="0"/>
          </a:p>
        </p:txBody>
      </p:sp>
      <p:sp>
        <p:nvSpPr>
          <p:cNvPr id="14" name="Rectangle 13"/>
          <p:cNvSpPr/>
          <p:nvPr/>
        </p:nvSpPr>
        <p:spPr>
          <a:xfrm>
            <a:off x="10661277" y="5662675"/>
            <a:ext cx="896470" cy="28687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Close</a:t>
            </a:r>
            <a:endParaRPr lang="en-US" sz="10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99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5E5E5"/>
            </a:gs>
            <a:gs pos="0">
              <a:schemeClr val="bg1"/>
            </a:gs>
            <a:gs pos="96000">
              <a:srgbClr val="E0E0E0"/>
            </a:gs>
            <a:gs pos="76000">
              <a:schemeClr val="bg1"/>
            </a:gs>
            <a:gs pos="11000">
              <a:schemeClr val="bg1"/>
            </a:gs>
            <a:gs pos="4000">
              <a:schemeClr val="accent3">
                <a:lumMod val="45000"/>
                <a:lumOff val="5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Investment Returns </a:t>
            </a:r>
            <a:r>
              <a:rPr lang="en-US" sz="2400" dirty="0"/>
              <a:t>Using Rule 1</a:t>
            </a: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720" y="1577810"/>
            <a:ext cx="5401429" cy="1733792"/>
          </a:xfrm>
        </p:spPr>
      </p:pic>
      <p:grpSp>
        <p:nvGrpSpPr>
          <p:cNvPr id="16" name="Group 15"/>
          <p:cNvGrpSpPr/>
          <p:nvPr/>
        </p:nvGrpSpPr>
        <p:grpSpPr>
          <a:xfrm>
            <a:off x="838200" y="1514094"/>
            <a:ext cx="5382376" cy="4791744"/>
            <a:chOff x="838200" y="1514094"/>
            <a:chExt cx="5382376" cy="4791744"/>
          </a:xfrm>
        </p:grpSpPr>
        <p:pic>
          <p:nvPicPr>
            <p:cNvPr id="5" name="Picture 4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14094"/>
              <a:ext cx="5382376" cy="4791744"/>
            </a:xfrm>
            <a:prstGeom prst="rect">
              <a:avLst/>
            </a:prstGeom>
          </p:spPr>
        </p:pic>
        <p:grpSp>
          <p:nvGrpSpPr>
            <p:cNvPr id="15" name="Group 14"/>
            <p:cNvGrpSpPr/>
            <p:nvPr/>
          </p:nvGrpSpPr>
          <p:grpSpPr>
            <a:xfrm>
              <a:off x="873417" y="2704561"/>
              <a:ext cx="109923" cy="3326150"/>
              <a:chOff x="6252234" y="2722491"/>
              <a:chExt cx="109923" cy="3326150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6252234" y="2722491"/>
                <a:ext cx="97123" cy="635755"/>
                <a:chOff x="6252234" y="2722491"/>
                <a:chExt cx="97123" cy="635755"/>
              </a:xfrm>
            </p:grpSpPr>
            <p:sp>
              <p:nvSpPr>
                <p:cNvPr id="6" name="Oval 5"/>
                <p:cNvSpPr/>
                <p:nvPr/>
              </p:nvSpPr>
              <p:spPr>
                <a:xfrm>
                  <a:off x="6252234" y="2722491"/>
                  <a:ext cx="93288" cy="9328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Oval 6"/>
                <p:cNvSpPr/>
                <p:nvPr/>
              </p:nvSpPr>
              <p:spPr>
                <a:xfrm>
                  <a:off x="6256069" y="3264958"/>
                  <a:ext cx="93288" cy="9328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6257559" y="4063206"/>
                <a:ext cx="97123" cy="635755"/>
                <a:chOff x="6270164" y="2722491"/>
                <a:chExt cx="97123" cy="635755"/>
              </a:xfrm>
            </p:grpSpPr>
            <p:sp>
              <p:nvSpPr>
                <p:cNvPr id="10" name="Oval 9"/>
                <p:cNvSpPr/>
                <p:nvPr/>
              </p:nvSpPr>
              <p:spPr>
                <a:xfrm>
                  <a:off x="6270164" y="2722491"/>
                  <a:ext cx="93288" cy="9328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6273999" y="3264958"/>
                  <a:ext cx="93288" cy="9328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6265034" y="5412886"/>
                <a:ext cx="97123" cy="635755"/>
                <a:chOff x="6261199" y="2722491"/>
                <a:chExt cx="97123" cy="635755"/>
              </a:xfrm>
            </p:grpSpPr>
            <p:sp>
              <p:nvSpPr>
                <p:cNvPr id="13" name="Oval 12"/>
                <p:cNvSpPr/>
                <p:nvPr/>
              </p:nvSpPr>
              <p:spPr>
                <a:xfrm>
                  <a:off x="6261199" y="2722491"/>
                  <a:ext cx="93288" cy="9328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6265034" y="3264958"/>
                  <a:ext cx="93288" cy="9328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7" name="TextBox 16"/>
          <p:cNvSpPr txBox="1"/>
          <p:nvPr/>
        </p:nvSpPr>
        <p:spPr>
          <a:xfrm>
            <a:off x="6796738" y="3785623"/>
            <a:ext cx="40923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Conclusion:</a:t>
            </a:r>
          </a:p>
          <a:p>
            <a:endParaRPr lang="en-US" dirty="0" smtClean="0"/>
          </a:p>
          <a:p>
            <a:r>
              <a:rPr lang="en-US" dirty="0" smtClean="0"/>
              <a:t>Return are very </a:t>
            </a:r>
            <a:r>
              <a:rPr lang="en-US" b="1" dirty="0" smtClean="0"/>
              <a:t>volatile </a:t>
            </a:r>
          </a:p>
          <a:p>
            <a:endParaRPr lang="en-US" dirty="0"/>
          </a:p>
          <a:p>
            <a:r>
              <a:rPr lang="en-US" dirty="0" smtClean="0"/>
              <a:t>High chance of getting </a:t>
            </a:r>
            <a:r>
              <a:rPr lang="en-US" b="1" dirty="0" smtClean="0"/>
              <a:t>margin call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65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5E5E5"/>
            </a:gs>
            <a:gs pos="0">
              <a:schemeClr val="bg1"/>
            </a:gs>
            <a:gs pos="96000">
              <a:srgbClr val="E0E0E0"/>
            </a:gs>
            <a:gs pos="76000">
              <a:schemeClr val="bg1"/>
            </a:gs>
            <a:gs pos="11000">
              <a:schemeClr val="bg1"/>
            </a:gs>
            <a:gs pos="4000">
              <a:schemeClr val="accent3">
                <a:lumMod val="45000"/>
                <a:lumOff val="5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Calendar-time Portfolio Regression </a:t>
            </a:r>
            <a:r>
              <a:rPr lang="en-US" sz="4000" dirty="0" smtClean="0"/>
              <a:t>Results</a:t>
            </a:r>
            <a:endParaRPr lang="en-US" sz="4000" dirty="0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17"/>
          <a:stretch/>
        </p:blipFill>
        <p:spPr>
          <a:xfrm>
            <a:off x="7270376" y="1690689"/>
            <a:ext cx="4812767" cy="2397218"/>
          </a:xfrm>
        </p:spPr>
      </p:pic>
      <p:grpSp>
        <p:nvGrpSpPr>
          <p:cNvPr id="10" name="Group 9"/>
          <p:cNvGrpSpPr/>
          <p:nvPr/>
        </p:nvGrpSpPr>
        <p:grpSpPr>
          <a:xfrm>
            <a:off x="838200" y="1556218"/>
            <a:ext cx="6495879" cy="4091547"/>
            <a:chOff x="5168051" y="1663793"/>
            <a:chExt cx="6495879" cy="4091547"/>
          </a:xfrm>
        </p:grpSpPr>
        <p:pic>
          <p:nvPicPr>
            <p:cNvPr id="8" name="Picture 7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8051" y="1663793"/>
              <a:ext cx="6495879" cy="4055688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7718612" y="2017058"/>
              <a:ext cx="609600" cy="373828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594597" y="4170437"/>
            <a:ext cx="4092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Conclusion:</a:t>
            </a:r>
          </a:p>
          <a:p>
            <a:endParaRPr lang="en-US" dirty="0" smtClean="0"/>
          </a:p>
          <a:p>
            <a:r>
              <a:rPr lang="en-US" dirty="0" smtClean="0"/>
              <a:t>No strong proof of </a:t>
            </a:r>
            <a:r>
              <a:rPr lang="en-US" b="1" dirty="0" smtClean="0"/>
              <a:t>Alpha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04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5E5E5"/>
            </a:gs>
            <a:gs pos="0">
              <a:schemeClr val="bg1"/>
            </a:gs>
            <a:gs pos="96000">
              <a:srgbClr val="E0E0E0"/>
            </a:gs>
            <a:gs pos="76000">
              <a:schemeClr val="bg1"/>
            </a:gs>
            <a:gs pos="11000">
              <a:schemeClr val="bg1"/>
            </a:gs>
            <a:gs pos="4000">
              <a:schemeClr val="accent3">
                <a:lumMod val="45000"/>
                <a:lumOff val="5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Comments: about the “arbitrage”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2" y="1825625"/>
            <a:ext cx="4408714" cy="4351338"/>
          </a:xfrm>
        </p:spPr>
        <p:txBody>
          <a:bodyPr>
            <a:noAutofit/>
          </a:bodyPr>
          <a:lstStyle/>
          <a:p>
            <a:r>
              <a:rPr lang="en-US" sz="1800" dirty="0" smtClean="0"/>
              <a:t>Financing Risk</a:t>
            </a:r>
          </a:p>
          <a:p>
            <a:pPr lvl="1"/>
            <a:r>
              <a:rPr lang="en-US" sz="1600" dirty="0" smtClean="0"/>
              <a:t>Timing is fatal</a:t>
            </a:r>
          </a:p>
          <a:p>
            <a:pPr lvl="1"/>
            <a:r>
              <a:rPr lang="en-US" sz="1600" dirty="0" smtClean="0"/>
              <a:t>Market can be “insufficient” in some cases, which cause divergence</a:t>
            </a:r>
          </a:p>
          <a:p>
            <a:r>
              <a:rPr lang="en-US" sz="1800" dirty="0" smtClean="0"/>
              <a:t>Fundamental Risk</a:t>
            </a:r>
            <a:endParaRPr lang="en-US" sz="1800" dirty="0"/>
          </a:p>
          <a:p>
            <a:pPr lvl="1"/>
            <a:r>
              <a:rPr lang="en-US" sz="1600" dirty="0" smtClean="0"/>
              <a:t>Arbitragers’ profit comes from investors</a:t>
            </a:r>
          </a:p>
          <a:p>
            <a:pPr lvl="1"/>
            <a:r>
              <a:rPr lang="en-US" sz="1600" dirty="0" smtClean="0"/>
              <a:t>Arbitragers close position, they sell and buy with different investors covering EACH SIDE</a:t>
            </a:r>
          </a:p>
          <a:p>
            <a:pPr lvl="1"/>
            <a:r>
              <a:rPr lang="en-US" sz="1600" dirty="0" smtClean="0"/>
              <a:t>They have to wait until BOTH SIDES of the market make consensus on the valuation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4060375"/>
              </p:ext>
            </p:extLst>
          </p:nvPr>
        </p:nvGraphicFramePr>
        <p:xfrm>
          <a:off x="4744813" y="1408019"/>
          <a:ext cx="3233058" cy="207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6023169"/>
              </p:ext>
            </p:extLst>
          </p:nvPr>
        </p:nvGraphicFramePr>
        <p:xfrm>
          <a:off x="4735286" y="4001294"/>
          <a:ext cx="3223531" cy="216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9391018"/>
              </p:ext>
            </p:extLst>
          </p:nvPr>
        </p:nvGraphicFramePr>
        <p:xfrm>
          <a:off x="8279947" y="1352550"/>
          <a:ext cx="3252106" cy="2187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1018584"/>
              </p:ext>
            </p:extLst>
          </p:nvPr>
        </p:nvGraphicFramePr>
        <p:xfrm>
          <a:off x="8224197" y="4044996"/>
          <a:ext cx="3363605" cy="2074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6444342" y="1352550"/>
            <a:ext cx="0" cy="5059136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003969" y="1287233"/>
            <a:ext cx="0" cy="5059136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6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5E5E5"/>
            </a:gs>
            <a:gs pos="0">
              <a:schemeClr val="bg1"/>
            </a:gs>
            <a:gs pos="96000">
              <a:srgbClr val="E0E0E0"/>
            </a:gs>
            <a:gs pos="76000">
              <a:schemeClr val="bg1"/>
            </a:gs>
            <a:gs pos="11000">
              <a:schemeClr val="bg1"/>
            </a:gs>
            <a:gs pos="4000">
              <a:schemeClr val="accent3">
                <a:lumMod val="45000"/>
                <a:lumOff val="5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lunch?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451089"/>
              </p:ext>
            </p:extLst>
          </p:nvPr>
        </p:nvGraphicFramePr>
        <p:xfrm>
          <a:off x="4929942" y="3034105"/>
          <a:ext cx="7248896" cy="2093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3716442" y="3280724"/>
            <a:ext cx="1439523" cy="1537762"/>
            <a:chOff x="3816689" y="2464130"/>
            <a:chExt cx="1439523" cy="15377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030189" y="2464130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mr-IN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=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30189" y="2464130"/>
                  <a:ext cx="226023" cy="27699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0811" r="-108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5030188" y="3720935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mr-IN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=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30188" y="3720935"/>
                  <a:ext cx="226023" cy="27699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0811" r="-108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3816689" y="2470068"/>
                  <a:ext cx="9369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2 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𝐵𝑖𝑙𝑙𝑖𝑜𝑛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6689" y="2470068"/>
                  <a:ext cx="936923" cy="276999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5195" t="-143478" r="-5844" b="-17608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3816689" y="3724893"/>
                  <a:ext cx="111325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2.5 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𝐵𝑖𝑙𝑙𝑖𝑜𝑛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6689" y="3724893"/>
                  <a:ext cx="1113253" cy="276999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4372" t="-146667" r="-4918" b="-1822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087285" y="3167908"/>
                <a:ext cx="2256312" cy="558141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Long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charset="0"/>
                          </a:rPr>
                          <m:t>𝑋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</a:rPr>
                              <m:t>𝑃𝑎𝑟𝑒𝑛𝑡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Shares</a:t>
                </a:r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285" y="3167908"/>
                <a:ext cx="2256312" cy="558141"/>
              </a:xfrm>
              <a:prstGeom prst="rect">
                <a:avLst/>
              </a:prstGeom>
              <a:blipFill rotWithShape="0">
                <a:blip r:embed="rId10"/>
                <a:stretch>
                  <a:fillRect l="-1081" r="-13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087285" y="4339174"/>
                <a:ext cx="2256312" cy="558141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Short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charset="0"/>
                          </a:rPr>
                          <m:t>𝑋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</a:rPr>
                              <m:t>𝑠𝑢𝑏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Shares</a:t>
                </a:r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285" y="4339174"/>
                <a:ext cx="2256312" cy="55814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8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5E5E5"/>
            </a:gs>
            <a:gs pos="0">
              <a:schemeClr val="bg1"/>
            </a:gs>
            <a:gs pos="96000">
              <a:srgbClr val="E0E0E0"/>
            </a:gs>
            <a:gs pos="76000">
              <a:schemeClr val="bg1"/>
            </a:gs>
            <a:gs pos="11000">
              <a:schemeClr val="bg1"/>
            </a:gs>
            <a:gs pos="4000">
              <a:schemeClr val="accent3">
                <a:lumMod val="45000"/>
                <a:lumOff val="5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Comments: about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Too simple screening for “pairs” </a:t>
            </a:r>
          </a:p>
          <a:p>
            <a:pPr lvl="1"/>
            <a:r>
              <a:rPr lang="en-US" dirty="0" smtClean="0"/>
              <a:t>Used only public share info</a:t>
            </a:r>
          </a:p>
          <a:p>
            <a:pPr lvl="1"/>
            <a:r>
              <a:rPr lang="en-US" dirty="0" smtClean="0"/>
              <a:t>Off balance sheet items </a:t>
            </a:r>
          </a:p>
          <a:p>
            <a:r>
              <a:rPr lang="en-US" dirty="0" smtClean="0"/>
              <a:t>Some useless assumption:</a:t>
            </a:r>
          </a:p>
          <a:p>
            <a:pPr lvl="1"/>
            <a:r>
              <a:rPr lang="en-US" dirty="0" smtClean="0"/>
              <a:t>“Textbook” leverage: not practical 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C</a:t>
            </a:r>
            <a:r>
              <a:rPr lang="en-US" dirty="0" smtClean="0"/>
              <a:t>onservative” leverage makes no sense</a:t>
            </a:r>
          </a:p>
          <a:p>
            <a:r>
              <a:rPr lang="en-US" dirty="0" smtClean="0"/>
              <a:t>Short rebate rate</a:t>
            </a:r>
          </a:p>
          <a:p>
            <a:pPr lvl="1"/>
            <a:r>
              <a:rPr lang="en-US" dirty="0" smtClean="0"/>
              <a:t>Cases from 1985 – 2000</a:t>
            </a:r>
          </a:p>
          <a:p>
            <a:pPr lvl="1"/>
            <a:r>
              <a:rPr lang="en-US" dirty="0" smtClean="0"/>
              <a:t>Rebate data from Dec.1998 – Oct. 2000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3300" dirty="0" smtClean="0"/>
              <a:t>This is a profitable business, because hedge fund managers should be able to know more about a specific deal than the authors.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71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5E5E5"/>
            </a:gs>
            <a:gs pos="0">
              <a:schemeClr val="bg1"/>
            </a:gs>
            <a:gs pos="96000">
              <a:srgbClr val="E0E0E0"/>
            </a:gs>
            <a:gs pos="76000">
              <a:schemeClr val="bg1"/>
            </a:gs>
            <a:gs pos="11000">
              <a:schemeClr val="bg1"/>
            </a:gs>
            <a:gs pos="4000">
              <a:schemeClr val="accent3">
                <a:lumMod val="45000"/>
                <a:lumOff val="5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lunch</a:t>
            </a:r>
            <a:r>
              <a:rPr lang="en-US" dirty="0" smtClean="0"/>
              <a:t>? No.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Can NOT implement the strategy without initial capital</a:t>
            </a:r>
          </a:p>
          <a:p>
            <a:pPr lvl="1"/>
            <a:r>
              <a:rPr lang="en-US" altLang="zh-CN" dirty="0" smtClean="0"/>
              <a:t>Initial margin requirement (market friction)</a:t>
            </a:r>
          </a:p>
          <a:p>
            <a:pPr lvl="1"/>
            <a:r>
              <a:rPr lang="en-US" altLang="zh-CN" dirty="0" smtClean="0"/>
              <a:t>Margin call when prices diverge</a:t>
            </a:r>
          </a:p>
          <a:p>
            <a:endParaRPr lang="en-US" dirty="0"/>
          </a:p>
          <a:p>
            <a:r>
              <a:rPr lang="en-US" dirty="0" smtClean="0"/>
              <a:t>The investment is NOT risk free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prices may never converge</a:t>
            </a:r>
            <a:r>
              <a:rPr lang="zh-CN" altLang="en-US" dirty="0"/>
              <a:t> </a:t>
            </a:r>
            <a:r>
              <a:rPr lang="en-US" altLang="zh-CN" dirty="0"/>
              <a:t>(imperfect information)</a:t>
            </a:r>
          </a:p>
          <a:p>
            <a:pPr lvl="1"/>
            <a:r>
              <a:rPr lang="en-US" dirty="0"/>
              <a:t>There maybe no arbitrage at all (Off balance sheet)</a:t>
            </a:r>
          </a:p>
          <a:p>
            <a:pPr lvl="1"/>
            <a:r>
              <a:rPr lang="en-US" dirty="0" smtClean="0"/>
              <a:t>Realized return &lt; risk-free rate</a:t>
            </a:r>
          </a:p>
          <a:p>
            <a:pPr lvl="1"/>
            <a:r>
              <a:rPr lang="en-US" dirty="0" smtClean="0"/>
              <a:t>Diverging forces liquidation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474573" y="4240911"/>
            <a:ext cx="1866900" cy="287860"/>
          </a:xfrm>
          <a:prstGeom prst="rect">
            <a:avLst/>
          </a:prstGeom>
          <a:solidFill>
            <a:srgbClr val="FFC00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</a:rPr>
              <a:t>Fundamental Risk</a:t>
            </a:r>
            <a:endParaRPr lang="en-US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50004" y="5013144"/>
            <a:ext cx="2581836" cy="287860"/>
          </a:xfrm>
          <a:prstGeom prst="rect">
            <a:avLst/>
          </a:prstGeom>
          <a:solidFill>
            <a:srgbClr val="00B05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</a:rPr>
              <a:t>Financing Risk: Margin risk </a:t>
            </a:r>
            <a:endParaRPr lang="en-US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155891" y="3885583"/>
            <a:ext cx="1866900" cy="287860"/>
          </a:xfrm>
          <a:prstGeom prst="rect">
            <a:avLst/>
          </a:prstGeom>
          <a:solidFill>
            <a:srgbClr val="FFC00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</a:rPr>
              <a:t>Fundamental Risk</a:t>
            </a:r>
            <a:endParaRPr lang="en-US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43063" y="4657816"/>
            <a:ext cx="2581836" cy="287860"/>
          </a:xfrm>
          <a:prstGeom prst="rect">
            <a:avLst/>
          </a:prstGeom>
          <a:solidFill>
            <a:srgbClr val="00B05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</a:rPr>
              <a:t>Financing Risk: Horizon risk </a:t>
            </a:r>
            <a:endParaRPr lang="en-US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068233" y="2418828"/>
            <a:ext cx="2581836" cy="287860"/>
          </a:xfrm>
          <a:prstGeom prst="rect">
            <a:avLst/>
          </a:prstGeom>
          <a:solidFill>
            <a:srgbClr val="00B05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</a:rPr>
              <a:t>Financing Risk: Margin risk </a:t>
            </a:r>
            <a:endParaRPr lang="en-US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5E5E5"/>
            </a:gs>
            <a:gs pos="0">
              <a:schemeClr val="bg1"/>
            </a:gs>
            <a:gs pos="96000">
              <a:srgbClr val="E0E0E0"/>
            </a:gs>
            <a:gs pos="76000">
              <a:schemeClr val="bg1"/>
            </a:gs>
            <a:gs pos="11000">
              <a:schemeClr val="bg1"/>
            </a:gs>
            <a:gs pos="4000">
              <a:schemeClr val="accent3">
                <a:lumMod val="45000"/>
                <a:lumOff val="5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Study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80797"/>
            <a:ext cx="10515600" cy="4351338"/>
          </a:xfrm>
        </p:spPr>
        <p:txBody>
          <a:bodyPr/>
          <a:lstStyle/>
          <a:p>
            <a:r>
              <a:rPr lang="en-US" dirty="0" smtClean="0"/>
              <a:t>Target</a:t>
            </a:r>
          </a:p>
          <a:p>
            <a:pPr lvl="1"/>
            <a:r>
              <a:rPr lang="en-US" dirty="0" smtClean="0"/>
              <a:t>Authors studied 82 “arbitrage” situations to exam the possibility/performance of such investment strategy</a:t>
            </a:r>
            <a:endParaRPr lang="en-US" dirty="0"/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82 situations (more trading opportunities) </a:t>
            </a:r>
            <a:endParaRPr lang="en-US" dirty="0"/>
          </a:p>
          <a:p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1985 - 2000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00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5E5E5"/>
            </a:gs>
            <a:gs pos="0">
              <a:schemeClr val="bg1"/>
            </a:gs>
            <a:gs pos="96000">
              <a:srgbClr val="E0E0E0"/>
            </a:gs>
            <a:gs pos="76000">
              <a:schemeClr val="bg1"/>
            </a:gs>
            <a:gs pos="11000">
              <a:schemeClr val="bg1"/>
            </a:gs>
            <a:gs pos="4000">
              <a:schemeClr val="accent3">
                <a:lumMod val="45000"/>
                <a:lumOff val="5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396" y="1837925"/>
            <a:ext cx="7404100" cy="584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396" y="2984500"/>
            <a:ext cx="6781800" cy="889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396" y="4435875"/>
            <a:ext cx="7277100" cy="9144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07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5E5E5"/>
            </a:gs>
            <a:gs pos="0">
              <a:schemeClr val="bg1"/>
            </a:gs>
            <a:gs pos="96000">
              <a:srgbClr val="E0E0E0"/>
            </a:gs>
            <a:gs pos="76000">
              <a:schemeClr val="bg1"/>
            </a:gs>
            <a:gs pos="11000">
              <a:schemeClr val="bg1"/>
            </a:gs>
            <a:gs pos="4000">
              <a:schemeClr val="accent3">
                <a:lumMod val="45000"/>
                <a:lumOff val="5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Construction 	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Method one: </a:t>
                </a:r>
              </a:p>
              <a:p>
                <a:pPr lvl="1"/>
                <a:r>
                  <a:rPr lang="en-US" dirty="0" smtClean="0"/>
                  <a:t>Find a pair: we </a:t>
                </a:r>
                <a:r>
                  <a:rPr lang="en-US" dirty="0"/>
                  <a:t>search the Securities Data Corporation (SDC) </a:t>
                </a:r>
                <a:r>
                  <a:rPr lang="en-US" dirty="0" smtClean="0"/>
                  <a:t>database from </a:t>
                </a:r>
                <a:r>
                  <a:rPr lang="en-US" dirty="0"/>
                  <a:t>1985 through 2000 for all initial public offerings (IPO) where </a:t>
                </a:r>
                <a:r>
                  <a:rPr lang="en-US" dirty="0" smtClean="0"/>
                  <a:t>another publicly traded </a:t>
                </a:r>
                <a:r>
                  <a:rPr lang="en-US" dirty="0"/>
                  <a:t>firm owned the IPO shares prior to the offering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Stub</m:t>
                        </m:r>
                      </m:sub>
                    </m:sSub>
                  </m:oMath>
                </a14:m>
                <a:r>
                  <a:rPr lang="en-US" dirty="0" smtClean="0"/>
                  <a:t>, add it in portfolio if Rule 1 or Rule 2 is met</a:t>
                </a:r>
              </a:p>
              <a:p>
                <a:r>
                  <a:rPr lang="en-US" dirty="0" smtClean="0"/>
                  <a:t>Method two:</a:t>
                </a:r>
              </a:p>
              <a:p>
                <a:pPr lvl="1"/>
                <a:r>
                  <a:rPr lang="en-US" dirty="0" smtClean="0"/>
                  <a:t>Search the financial press and trade publications for extreme relative value situation, to find a “pair”</a:t>
                </a:r>
              </a:p>
              <a:p>
                <a:pPr lvl="1"/>
                <a:r>
                  <a:rPr lang="en-US" dirty="0" smtClean="0"/>
                  <a:t> </a:t>
                </a:r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Stub</m:t>
                        </m:r>
                      </m:sub>
                    </m:sSub>
                  </m:oMath>
                </a14:m>
                <a:r>
                  <a:rPr lang="en-US" dirty="0"/>
                  <a:t>, add it in portfolio if Rule 1 or Rule 2 is </a:t>
                </a:r>
                <a:r>
                  <a:rPr lang="en-US" dirty="0" smtClean="0"/>
                  <a:t>met</a:t>
                </a:r>
              </a:p>
              <a:p>
                <a:r>
                  <a:rPr lang="en-US" dirty="0" smtClean="0"/>
                  <a:t>Result: (From 1985 – 2000)</a:t>
                </a:r>
              </a:p>
              <a:p>
                <a:pPr lvl="1"/>
                <a:r>
                  <a:rPr lang="en-US" dirty="0" smtClean="0"/>
                  <a:t>70 Parent/Subsidiary pairs by Rule 1</a:t>
                </a:r>
              </a:p>
              <a:p>
                <a:pPr lvl="1"/>
                <a:r>
                  <a:rPr lang="en-US" dirty="0" smtClean="0"/>
                  <a:t>82 Parent/Subsidiary pairs by Rule 2</a:t>
                </a:r>
                <a:endParaRPr lang="en-US" dirty="0"/>
              </a:p>
              <a:p>
                <a:pPr marL="457200" lvl="1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t="-3081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92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5E5E5"/>
            </a:gs>
            <a:gs pos="0">
              <a:schemeClr val="bg1"/>
            </a:gs>
            <a:gs pos="96000">
              <a:srgbClr val="E0E0E0"/>
            </a:gs>
            <a:gs pos="76000">
              <a:schemeClr val="bg1"/>
            </a:gs>
            <a:gs pos="11000">
              <a:schemeClr val="bg1"/>
            </a:gs>
            <a:gs pos="4000">
              <a:schemeClr val="accent3">
                <a:lumMod val="45000"/>
                <a:lumOff val="5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Shares Outstanding and Short Rebates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Shares outstanding</a:t>
            </a:r>
          </a:p>
          <a:p>
            <a:pPr lvl="1"/>
            <a:r>
              <a:rPr lang="en-US" dirty="0" smtClean="0"/>
              <a:t>Quarterly company filings of financial reports</a:t>
            </a:r>
          </a:p>
          <a:p>
            <a:endParaRPr lang="en-US" dirty="0"/>
          </a:p>
          <a:p>
            <a:r>
              <a:rPr lang="en-US" dirty="0" smtClean="0"/>
              <a:t>Short Rebate</a:t>
            </a:r>
          </a:p>
          <a:p>
            <a:pPr lvl="1"/>
            <a:r>
              <a:rPr lang="en-US" dirty="0" smtClean="0"/>
              <a:t>Ameritrade (Dec 1998 – Oct 2000)</a:t>
            </a:r>
          </a:p>
          <a:p>
            <a:pPr lvl="1"/>
            <a:r>
              <a:rPr lang="en-US" dirty="0" smtClean="0"/>
              <a:t>20-50 bps less than Fed Fund Rate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20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5E5E5"/>
            </a:gs>
            <a:gs pos="0">
              <a:schemeClr val="bg1"/>
            </a:gs>
            <a:gs pos="96000">
              <a:srgbClr val="E0E0E0"/>
            </a:gs>
            <a:gs pos="76000">
              <a:schemeClr val="bg1"/>
            </a:gs>
            <a:gs pos="11000">
              <a:schemeClr val="bg1"/>
            </a:gs>
            <a:gs pos="4000">
              <a:schemeClr val="accent3">
                <a:lumMod val="45000"/>
                <a:lumOff val="5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 Strategy and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Criterion by which the stub is judged to be mispriced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buy threshold </a:t>
            </a:r>
          </a:p>
          <a:p>
            <a:r>
              <a:rPr lang="en-US" dirty="0" smtClean="0"/>
              <a:t>The sell threshold</a:t>
            </a:r>
          </a:p>
          <a:p>
            <a:r>
              <a:rPr lang="en-US" dirty="0" smtClean="0"/>
              <a:t>The financial leverage used(Initial investment capital)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745" y="2368354"/>
            <a:ext cx="6874366" cy="9011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745" y="3269490"/>
            <a:ext cx="7376442" cy="926882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21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5E5E5"/>
            </a:gs>
            <a:gs pos="0">
              <a:schemeClr val="bg1"/>
            </a:gs>
            <a:gs pos="96000">
              <a:srgbClr val="E0E0E0"/>
            </a:gs>
            <a:gs pos="76000">
              <a:schemeClr val="bg1"/>
            </a:gs>
            <a:gs pos="11000">
              <a:schemeClr val="bg1"/>
            </a:gs>
            <a:gs pos="4000">
              <a:schemeClr val="accent3">
                <a:lumMod val="45000"/>
                <a:lumOff val="5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financial leverage </a:t>
            </a:r>
            <a:r>
              <a:rPr lang="en-US" dirty="0" smtClean="0"/>
              <a:t>used</a:t>
            </a:r>
            <a:br>
              <a:rPr lang="en-US" dirty="0" smtClean="0"/>
            </a:br>
            <a:r>
              <a:rPr lang="en-US" sz="2800" dirty="0" smtClean="0"/>
              <a:t>(for Initial Investment Capital</a:t>
            </a:r>
            <a:r>
              <a:rPr lang="en-US" sz="2800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“Textbook” Leverage</a:t>
            </a:r>
          </a:p>
          <a:p>
            <a:pPr lvl="1"/>
            <a:r>
              <a:rPr lang="en-US" dirty="0" smtClean="0"/>
              <a:t>First assumption: 50%*(long mkt value + short mkt value)</a:t>
            </a:r>
          </a:p>
          <a:p>
            <a:pPr lvl="1"/>
            <a:r>
              <a:rPr lang="en-US" dirty="0" smtClean="0"/>
              <a:t>Second assumption: no maintenance margin requirements (no margin call)</a:t>
            </a:r>
          </a:p>
          <a:p>
            <a:r>
              <a:rPr lang="en-US" dirty="0" smtClean="0"/>
              <a:t>“Regulation T” Leverage</a:t>
            </a:r>
          </a:p>
          <a:p>
            <a:pPr lvl="1"/>
            <a:r>
              <a:rPr lang="en-US" dirty="0" smtClean="0"/>
              <a:t>Initial margin same as above</a:t>
            </a:r>
          </a:p>
          <a:p>
            <a:pPr lvl="1"/>
            <a:r>
              <a:rPr lang="en-US" dirty="0" smtClean="0"/>
              <a:t>Maintenance margin</a:t>
            </a:r>
          </a:p>
          <a:p>
            <a:pPr lvl="2"/>
            <a:r>
              <a:rPr lang="en-US" dirty="0" smtClean="0"/>
              <a:t>E.g. NYSE and NASD requires minimum margin = 25%*long + 30%*short </a:t>
            </a:r>
          </a:p>
          <a:p>
            <a:r>
              <a:rPr lang="en-US" dirty="0" smtClean="0"/>
              <a:t>“Conservative” Leverage</a:t>
            </a:r>
          </a:p>
          <a:p>
            <a:pPr lvl="1"/>
            <a:r>
              <a:rPr lang="en-US" dirty="0" smtClean="0"/>
              <a:t>Manually calculated IIC that won’t trigger any margin call.</a:t>
            </a:r>
          </a:p>
          <a:p>
            <a:pPr lvl="1"/>
            <a:r>
              <a:rPr lang="en-US" dirty="0" smtClean="0"/>
              <a:t>“Gods eye”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Jiaxing Guo, Ricky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7F98-C16D-4B4E-8EF6-7C35585627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1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866</Words>
  <Application>Microsoft Office PowerPoint</Application>
  <PresentationFormat>Widescreen</PresentationFormat>
  <Paragraphs>233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宋体</vt:lpstr>
      <vt:lpstr>Arial</vt:lpstr>
      <vt:lpstr>Calibri</vt:lpstr>
      <vt:lpstr>Cambria Math</vt:lpstr>
      <vt:lpstr>Century Schoolbook</vt:lpstr>
      <vt:lpstr>Office Theme</vt:lpstr>
      <vt:lpstr>Limited Arbitrage in Equity Market</vt:lpstr>
      <vt:lpstr>Free lunch?</vt:lpstr>
      <vt:lpstr>Free lunch? No.</vt:lpstr>
      <vt:lpstr>Empirical Study Setup</vt:lpstr>
      <vt:lpstr>Definition</vt:lpstr>
      <vt:lpstr>Sample Construction  </vt:lpstr>
      <vt:lpstr>Shares Outstanding and Short Rebates</vt:lpstr>
      <vt:lpstr>Investment Strategy and Return</vt:lpstr>
      <vt:lpstr>The financial leverage used (for Initial Investment Capital)</vt:lpstr>
      <vt:lpstr>Accessing Investment Return</vt:lpstr>
      <vt:lpstr>Frequency of Convergence</vt:lpstr>
      <vt:lpstr>Individual Investment Returns Using Rule 1</vt:lpstr>
      <vt:lpstr>Calendar-time Portfolio Regression Results</vt:lpstr>
      <vt:lpstr>Fundamental Risk </vt:lpstr>
      <vt:lpstr>Financing Risk 1) Horizon Risk </vt:lpstr>
      <vt:lpstr>Financing Risk 2) Margin Risk </vt:lpstr>
      <vt:lpstr>Individual Investment Returns Using Rule 1</vt:lpstr>
      <vt:lpstr>Calendar-time Portfolio Regression Results</vt:lpstr>
      <vt:lpstr>Comments: about the “arbitrage”</vt:lpstr>
      <vt:lpstr>Comments: about the paper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Jiaxing GUO</dc:creator>
  <cp:lastModifiedBy>GUO, jiaxing</cp:lastModifiedBy>
  <cp:revision>173</cp:revision>
  <dcterms:created xsi:type="dcterms:W3CDTF">2017-09-26T21:15:26Z</dcterms:created>
  <dcterms:modified xsi:type="dcterms:W3CDTF">2017-10-04T18:48:38Z</dcterms:modified>
</cp:coreProperties>
</file>